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32" r:id="rId1"/>
  </p:sldMasterIdLst>
  <p:notesMasterIdLst>
    <p:notesMasterId r:id="rId13"/>
  </p:notesMasterIdLst>
  <p:handoutMasterIdLst>
    <p:handoutMasterId r:id="rId14"/>
  </p:handoutMasterIdLst>
  <p:sldIdLst>
    <p:sldId id="381" r:id="rId2"/>
    <p:sldId id="391" r:id="rId3"/>
    <p:sldId id="383" r:id="rId4"/>
    <p:sldId id="390" r:id="rId5"/>
    <p:sldId id="385" r:id="rId6"/>
    <p:sldId id="386" r:id="rId7"/>
    <p:sldId id="387" r:id="rId8"/>
    <p:sldId id="378" r:id="rId9"/>
    <p:sldId id="382" r:id="rId10"/>
    <p:sldId id="388" r:id="rId11"/>
    <p:sldId id="389" r:id="rId1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8A2"/>
    <a:srgbClr val="000000"/>
    <a:srgbClr val="FF9900"/>
    <a:srgbClr val="009900"/>
    <a:srgbClr val="336600"/>
    <a:srgbClr val="FFCC00"/>
    <a:srgbClr val="FF9933"/>
    <a:srgbClr val="F67976"/>
    <a:srgbClr val="27A545"/>
    <a:srgbClr val="D9F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434" autoAdjust="0"/>
  </p:normalViewPr>
  <p:slideViewPr>
    <p:cSldViewPr>
      <p:cViewPr varScale="1">
        <p:scale>
          <a:sx n="69" d="100"/>
          <a:sy n="69" d="100"/>
        </p:scale>
        <p:origin x="-1248" y="-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247" cy="498407"/>
          </a:xfrm>
          <a:prstGeom prst="rect">
            <a:avLst/>
          </a:prstGeom>
        </p:spPr>
        <p:txBody>
          <a:bodyPr vert="horz" lIns="92105" tIns="46053" rIns="92105" bIns="4605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827" y="1"/>
            <a:ext cx="2946246" cy="498407"/>
          </a:xfrm>
          <a:prstGeom prst="rect">
            <a:avLst/>
          </a:prstGeom>
        </p:spPr>
        <p:txBody>
          <a:bodyPr vert="horz" lIns="92105" tIns="46053" rIns="92105" bIns="46053" rtlCol="0"/>
          <a:lstStyle>
            <a:lvl1pPr algn="r">
              <a:defRPr sz="1200"/>
            </a:lvl1pPr>
          </a:lstStyle>
          <a:p>
            <a:fld id="{5B8A11B9-C37B-4BB3-B43B-0C372A2F42C2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818"/>
            <a:ext cx="2946247" cy="498407"/>
          </a:xfrm>
          <a:prstGeom prst="rect">
            <a:avLst/>
          </a:prstGeom>
        </p:spPr>
        <p:txBody>
          <a:bodyPr vert="horz" lIns="92105" tIns="46053" rIns="92105" bIns="4605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827" y="9429818"/>
            <a:ext cx="2946246" cy="498407"/>
          </a:xfrm>
          <a:prstGeom prst="rect">
            <a:avLst/>
          </a:prstGeom>
        </p:spPr>
        <p:txBody>
          <a:bodyPr vert="horz" lIns="92105" tIns="46053" rIns="92105" bIns="46053" rtlCol="0" anchor="b"/>
          <a:lstStyle>
            <a:lvl1pPr algn="r">
              <a:defRPr sz="1200"/>
            </a:lvl1pPr>
          </a:lstStyle>
          <a:p>
            <a:fld id="{C6ECBC53-02B5-4532-A037-4666A16C78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4429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45659" cy="496411"/>
          </a:xfrm>
          <a:prstGeom prst="rect">
            <a:avLst/>
          </a:prstGeom>
        </p:spPr>
        <p:txBody>
          <a:bodyPr vert="horz" lIns="91414" tIns="45707" rIns="91414" bIns="4570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3"/>
            <a:ext cx="2945659" cy="496411"/>
          </a:xfrm>
          <a:prstGeom prst="rect">
            <a:avLst/>
          </a:prstGeom>
        </p:spPr>
        <p:txBody>
          <a:bodyPr vert="horz" lIns="91414" tIns="45707" rIns="91414" bIns="45707" rtlCol="0"/>
          <a:lstStyle>
            <a:lvl1pPr algn="r">
              <a:defRPr sz="1200"/>
            </a:lvl1pPr>
          </a:lstStyle>
          <a:p>
            <a:fld id="{E100271F-D6B9-456B-A1D8-2D8678217B0D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4" tIns="45707" rIns="91414" bIns="4570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414" tIns="45707" rIns="91414" bIns="4570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4"/>
            <a:ext cx="2945659" cy="496411"/>
          </a:xfrm>
          <a:prstGeom prst="rect">
            <a:avLst/>
          </a:prstGeom>
        </p:spPr>
        <p:txBody>
          <a:bodyPr vert="horz" lIns="91414" tIns="45707" rIns="91414" bIns="4570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4"/>
            <a:ext cx="2945659" cy="496411"/>
          </a:xfrm>
          <a:prstGeom prst="rect">
            <a:avLst/>
          </a:prstGeom>
        </p:spPr>
        <p:txBody>
          <a:bodyPr vert="horz" lIns="91414" tIns="45707" rIns="91414" bIns="45707" rtlCol="0" anchor="b"/>
          <a:lstStyle>
            <a:lvl1pPr algn="r">
              <a:defRPr sz="1200"/>
            </a:lvl1pPr>
          </a:lstStyle>
          <a:p>
            <a:fld id="{7D6CAAB3-A5A4-41ED-9ED3-D031D985D4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55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52884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863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272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07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63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69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44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1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73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738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20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911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875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713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394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155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79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F808ED-6E74-4DAB-B9E4-EFDE2164B5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17.04.2018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90728F4-C5C0-4074-8A02-8AF15FF59D8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  <p:sldLayoutId id="2147484044" r:id="rId12"/>
    <p:sldLayoutId id="2147484045" r:id="rId13"/>
    <p:sldLayoutId id="2147484046" r:id="rId14"/>
    <p:sldLayoutId id="2147484047" r:id="rId15"/>
    <p:sldLayoutId id="2147484048" r:id="rId16"/>
    <p:sldLayoutId id="21474840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2C50-BE04-480D-88AD-A87C94BBCAB8}" type="slidenum">
              <a:rPr lang="ru-RU" smtClean="0"/>
              <a:t>1</a:t>
            </a:fld>
            <a:endParaRPr lang="ru-RU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863" y="106448"/>
            <a:ext cx="637257" cy="1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54120" y="2708920"/>
            <a:ext cx="7455243" cy="17281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Прохождение отопительного периода 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2017-2018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годов </a:t>
            </a:r>
            <a:endParaRPr lang="ru-RU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Пермском крае</a:t>
            </a:r>
            <a:endParaRPr lang="ru-RU" sz="36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97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73955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Меры по предупреждению аварийных ситуаций на объектах ЖКХ</a:t>
            </a:r>
            <a:endParaRPr lang="ru-RU" sz="2400" dirty="0"/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8641"/>
            <a:ext cx="63725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475656" y="1556792"/>
            <a:ext cx="7044980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rgbClr val="1828A2"/>
                </a:solidFill>
              </a:rPr>
              <a:t>Жесткий контроль исполнения инвестиционных и производственных программ</a:t>
            </a:r>
            <a:endParaRPr lang="ru-RU" dirty="0">
              <a:solidFill>
                <a:srgbClr val="1828A2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57747" y="2780928"/>
            <a:ext cx="7044980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rgbClr val="1828A2"/>
                </a:solidFill>
              </a:rPr>
              <a:t>Точечные решения, в том числе за счет средств бюджета, в части модернизации системы жилищно-коммунального хозяйства</a:t>
            </a:r>
            <a:endParaRPr lang="ru-RU" dirty="0">
              <a:solidFill>
                <a:srgbClr val="1828A2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75656" y="4005064"/>
            <a:ext cx="7044980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rgbClr val="1828A2"/>
                </a:solidFill>
              </a:rPr>
              <a:t>Ужесточение контроля за исполнением предписаний </a:t>
            </a:r>
            <a:r>
              <a:rPr lang="ru-RU" dirty="0" err="1" smtClean="0">
                <a:solidFill>
                  <a:srgbClr val="1828A2"/>
                </a:solidFill>
              </a:rPr>
              <a:t>Ростехнадзора</a:t>
            </a:r>
            <a:endParaRPr lang="ru-RU" dirty="0">
              <a:solidFill>
                <a:srgbClr val="1828A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75656" y="5226893"/>
            <a:ext cx="7044980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Tx/>
              <a:buChar char="-"/>
            </a:pPr>
            <a:r>
              <a:rPr lang="ru-RU" dirty="0" smtClean="0">
                <a:solidFill>
                  <a:srgbClr val="1828A2"/>
                </a:solidFill>
              </a:rPr>
              <a:t>Повышение качества тренировок и обучения органов местного самоуправления и соответствующих служб ЖКХ</a:t>
            </a:r>
            <a:endParaRPr lang="ru-RU" dirty="0">
              <a:solidFill>
                <a:srgbClr val="1828A2"/>
              </a:solidFill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72883" y="6519919"/>
            <a:ext cx="427833" cy="345163"/>
          </a:xfrm>
        </p:spPr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780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20289" y="6414788"/>
            <a:ext cx="427833" cy="365125"/>
          </a:xfrm>
        </p:spPr>
        <p:txBody>
          <a:bodyPr/>
          <a:lstStyle/>
          <a:p>
            <a:fld id="{CD5F2C50-BE04-480D-88AD-A87C94BBCAB8}" type="slidenum">
              <a:rPr lang="ru-RU" smtClean="0"/>
              <a:t>11</a:t>
            </a:fld>
            <a:endParaRPr lang="ru-RU" dirty="0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439" y="271967"/>
            <a:ext cx="637257" cy="1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54120" y="407173"/>
            <a:ext cx="7455243" cy="7716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Прохождение отопительного периода 2017-2018 годов в Пермском крае</a:t>
            </a:r>
            <a:endParaRPr lang="ru-RU" sz="28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54120" y="1677463"/>
            <a:ext cx="7218280" cy="989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93151" y="3702206"/>
            <a:ext cx="4968552" cy="9307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Региональная служба по тарифам Пермского края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50881" y="5282721"/>
            <a:ext cx="1955031" cy="89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Субъект системы ЖКХ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9690" y="5282721"/>
            <a:ext cx="2077417" cy="89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Районные ЕДДС</a:t>
            </a:r>
            <a:r>
              <a:rPr lang="ru-RU" b="1" baseline="30000" dirty="0" smtClean="0">
                <a:solidFill>
                  <a:schemeClr val="tx2">
                    <a:lumMod val="50000"/>
                  </a:schemeClr>
                </a:solidFill>
              </a:rPr>
              <a:t>*</a:t>
            </a:r>
            <a:endParaRPr lang="ru-RU" b="1" baseline="30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7615" y="5134868"/>
            <a:ext cx="2234546" cy="1196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ЦУКС ГУ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МЧС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России по Пермскому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краю</a:t>
            </a:r>
            <a:r>
              <a:rPr lang="ru-RU" b="1" baseline="30000" dirty="0">
                <a:solidFill>
                  <a:schemeClr val="tx2">
                    <a:lumMod val="50000"/>
                  </a:schemeClr>
                </a:solidFill>
              </a:rPr>
              <a:t>**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(ежедневно)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35065" y="2290661"/>
            <a:ext cx="2419948" cy="9022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Органы местного самоуправления Пермского края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640282" y="2287300"/>
            <a:ext cx="2176230" cy="9022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Дежурная служба Минэнерго России</a:t>
            </a:r>
            <a:endParaRPr lang="ru-RU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835019" y="2277317"/>
            <a:ext cx="2147998" cy="9022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Дежурная служба Минстроя России</a:t>
            </a:r>
            <a:endParaRPr lang="ru-RU" b="1" dirty="0"/>
          </a:p>
        </p:txBody>
      </p:sp>
      <p:sp>
        <p:nvSpPr>
          <p:cNvPr id="7" name="Двойная стрелка вверх/вниз 6"/>
          <p:cNvSpPr/>
          <p:nvPr/>
        </p:nvSpPr>
        <p:spPr>
          <a:xfrm flipH="1">
            <a:off x="4697004" y="3232281"/>
            <a:ext cx="186038" cy="430572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войная стрелка вверх/вниз 30"/>
          <p:cNvSpPr/>
          <p:nvPr/>
        </p:nvSpPr>
        <p:spPr>
          <a:xfrm>
            <a:off x="4698531" y="4657964"/>
            <a:ext cx="184511" cy="476310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Двойная стрелка влево/вверх 18"/>
          <p:cNvSpPr/>
          <p:nvPr/>
        </p:nvSpPr>
        <p:spPr>
          <a:xfrm>
            <a:off x="7261703" y="3200864"/>
            <a:ext cx="498304" cy="850392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лево/вверх 19"/>
          <p:cNvSpPr/>
          <p:nvPr/>
        </p:nvSpPr>
        <p:spPr>
          <a:xfrm flipH="1">
            <a:off x="1846398" y="3189567"/>
            <a:ext cx="426606" cy="850392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войная стрелка влево/вправо 20"/>
          <p:cNvSpPr/>
          <p:nvPr/>
        </p:nvSpPr>
        <p:spPr>
          <a:xfrm>
            <a:off x="3024347" y="5619692"/>
            <a:ext cx="711937" cy="239404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войная стрелка влево/вправо 21"/>
          <p:cNvSpPr/>
          <p:nvPr/>
        </p:nvSpPr>
        <p:spPr>
          <a:xfrm>
            <a:off x="6054566" y="5623388"/>
            <a:ext cx="696315" cy="235708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562263" y="158344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1828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Постоянный обмен информацией связанной с нарушением</a:t>
            </a:r>
          </a:p>
          <a:p>
            <a:pPr algn="ctr"/>
            <a:r>
              <a:rPr lang="ru-RU" b="1" dirty="0" smtClean="0">
                <a:solidFill>
                  <a:srgbClr val="1828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функционирования системы ЖКХ</a:t>
            </a:r>
            <a:endParaRPr lang="ru-RU" b="1" dirty="0">
              <a:solidFill>
                <a:srgbClr val="1828A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6045" y="6274184"/>
            <a:ext cx="6562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aseline="30000" dirty="0" smtClean="0"/>
              <a:t>*</a:t>
            </a:r>
            <a:r>
              <a:rPr lang="ru-RU" sz="1000" dirty="0" smtClean="0"/>
              <a:t>- Единая дежурная диспетчерская служба </a:t>
            </a:r>
          </a:p>
          <a:p>
            <a:r>
              <a:rPr lang="ru-RU" sz="1000" baseline="30000" dirty="0" smtClean="0"/>
              <a:t>**</a:t>
            </a:r>
            <a:r>
              <a:rPr lang="ru-RU" sz="1000" dirty="0" smtClean="0"/>
              <a:t>- Центр управления в кризисных ситуациях </a:t>
            </a:r>
            <a:r>
              <a:rPr lang="ru-RU" sz="1000" dirty="0" smtClean="0"/>
              <a:t>Главного </a:t>
            </a:r>
            <a:r>
              <a:rPr lang="ru-RU" sz="1000" dirty="0" smtClean="0"/>
              <a:t>управления </a:t>
            </a:r>
            <a:r>
              <a:rPr lang="ru-RU" sz="1000" dirty="0"/>
              <a:t>Министерства по чрезвычайным </a:t>
            </a:r>
            <a:r>
              <a:rPr lang="ru-RU" sz="1000" dirty="0" smtClean="0"/>
              <a:t>ситуациям России по Пермскому краю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67770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2C50-BE04-480D-88AD-A87C94BBCAB8}" type="slidenum">
              <a:rPr lang="ru-RU" smtClean="0"/>
              <a:t>2</a:t>
            </a:fld>
            <a:endParaRPr lang="ru-RU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863" y="106448"/>
            <a:ext cx="637257" cy="1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54120" y="407173"/>
            <a:ext cx="7455243" cy="7716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Прохождение отопительного периода 2017-2018 годов в Пермском крае</a:t>
            </a:r>
            <a:endParaRPr lang="ru-RU" sz="28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0065" y="1364396"/>
            <a:ext cx="7143351" cy="415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ru-RU" b="1" i="1" dirty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изменения количества аварий на инженерных сетях                                                        и объектах жилищно-коммунального хозяйства</a:t>
            </a:r>
            <a:endParaRPr lang="ru-RU" sz="1600" b="1" dirty="0">
              <a:solidFill>
                <a:srgbClr val="1828A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86528"/>
              </p:ext>
            </p:extLst>
          </p:nvPr>
        </p:nvGraphicFramePr>
        <p:xfrm>
          <a:off x="1101580" y="1839038"/>
          <a:ext cx="7571184" cy="10620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710"/>
                <a:gridCol w="1172894"/>
                <a:gridCol w="1274395"/>
                <a:gridCol w="1274395"/>
                <a:gridCol w="1274395"/>
                <a:gridCol w="1274395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Отопительный период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2013-2014гг.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2014-2015гг.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2015-2016гг.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2016-2017гг.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2017-2018гг.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1401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(-20%)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(+36%)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(-26,3%)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(+12,5%)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(+27,2%)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953996" y="3123829"/>
            <a:ext cx="7866352" cy="415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ctr">
              <a:lnSpc>
                <a:spcPts val="12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Динамика </a:t>
            </a:r>
            <a:r>
              <a:rPr lang="ru-RU" b="1" i="1" dirty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изменения количества технологических инцидентов </a:t>
            </a:r>
            <a:br>
              <a:rPr lang="ru-RU" b="1" i="1" dirty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i="1" dirty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инженерных сетях и объектах жилищно-коммунального хозяйства</a:t>
            </a:r>
            <a:endParaRPr lang="ru-RU" sz="1600" b="1" dirty="0">
              <a:solidFill>
                <a:srgbClr val="1828A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86710"/>
              </p:ext>
            </p:extLst>
          </p:nvPr>
        </p:nvGraphicFramePr>
        <p:xfrm>
          <a:off x="1101580" y="3573712"/>
          <a:ext cx="7571184" cy="10895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1988"/>
                <a:gridCol w="1282008"/>
                <a:gridCol w="1256797"/>
                <a:gridCol w="1256797"/>
                <a:gridCol w="1256797"/>
                <a:gridCol w="1256797"/>
              </a:tblGrid>
              <a:tr h="628349">
                <a:tc>
                  <a:txBody>
                    <a:bodyPr/>
                    <a:lstStyle/>
                    <a:p>
                      <a:pPr marL="9017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Отопительный период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2013-2014гг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2014-2015гг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2015-2016гг.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2016-2017гг.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2017-2018гг.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115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 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 (-8,4%)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 (-15%)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474 (+17,5%)</a:t>
                      </a:r>
                      <a:endParaRPr lang="ru-RU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 </a:t>
                      </a: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(-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17,5%)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53996" y="4905441"/>
            <a:ext cx="7866352" cy="415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algn="ctr">
              <a:lnSpc>
                <a:spcPts val="12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населения попавшего под отключение </a:t>
            </a:r>
          </a:p>
          <a:p>
            <a:pPr marL="90170" algn="ctr">
              <a:lnSpc>
                <a:spcPts val="1200"/>
              </a:lnSpc>
              <a:spcAft>
                <a:spcPts val="0"/>
              </a:spcAft>
            </a:pPr>
            <a:r>
              <a:rPr lang="ru-RU" b="1" i="1" dirty="0" smtClean="0">
                <a:solidFill>
                  <a:srgbClr val="1828A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коммунальных ресурсов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804753"/>
              </p:ext>
            </p:extLst>
          </p:nvPr>
        </p:nvGraphicFramePr>
        <p:xfrm>
          <a:off x="2150868" y="5321196"/>
          <a:ext cx="5472608" cy="10288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9379"/>
                <a:gridCol w="1615037"/>
                <a:gridCol w="1728192"/>
              </a:tblGrid>
              <a:tr h="567683">
                <a:tc>
                  <a:txBody>
                    <a:bodyPr/>
                    <a:lstStyle/>
                    <a:p>
                      <a:pPr marL="9017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Отопительный период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2016-2017гг.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9017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2017-2018гг.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61155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Всего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93 134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74 343 чел. (-20%)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0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2C50-BE04-480D-88AD-A87C94BBCAB8}" type="slidenum">
              <a:rPr lang="ru-RU" smtClean="0"/>
              <a:t>3</a:t>
            </a:fld>
            <a:endParaRPr lang="ru-RU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863" y="106448"/>
            <a:ext cx="637257" cy="1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54120" y="407173"/>
            <a:ext cx="7455243" cy="7716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Прохождение отопительного периода 2017-2018 годов в Пермском крае</a:t>
            </a:r>
            <a:endParaRPr lang="ru-RU" sz="28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1083" y="1340768"/>
            <a:ext cx="7218280" cy="734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solidFill>
                  <a:srgbClr val="1828A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аварий и инцидентов, приведших к отключению потребителей</a:t>
            </a:r>
            <a:endParaRPr lang="ru-RU" sz="2000" b="1" dirty="0">
              <a:solidFill>
                <a:srgbClr val="1828A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99351"/>
              </p:ext>
            </p:extLst>
          </p:nvPr>
        </p:nvGraphicFramePr>
        <p:xfrm>
          <a:off x="871920" y="2060845"/>
          <a:ext cx="7876544" cy="1800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1968"/>
                <a:gridCol w="2607066"/>
                <a:gridCol w="2577510"/>
              </a:tblGrid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1828A2"/>
                          </a:solidFill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АВАРИИ</a:t>
                      </a:r>
                      <a:endParaRPr lang="ru-RU" sz="14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2016-2017</a:t>
                      </a:r>
                      <a:endParaRPr lang="ru-RU" sz="14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14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Теплоснабжение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Газоснабжение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Водоснабжение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Водоотведение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Электроснабжение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ИТОГО: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57149"/>
              </p:ext>
            </p:extLst>
          </p:nvPr>
        </p:nvGraphicFramePr>
        <p:xfrm>
          <a:off x="827585" y="4077072"/>
          <a:ext cx="7920879" cy="1800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2810"/>
                <a:gridCol w="2607066"/>
                <a:gridCol w="2531003"/>
              </a:tblGrid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ИНЦИДЕНТЫ</a:t>
                      </a:r>
                      <a:endParaRPr lang="ru-RU" sz="14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2016-2017</a:t>
                      </a:r>
                      <a:endParaRPr lang="ru-RU" sz="14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14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Теплоснабжение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Газоснабжение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Водоснабжение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Водоотведение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Электроснабжение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ИТОГО: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474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RU" sz="1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00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2C50-BE04-480D-88AD-A87C94BBCAB8}" type="slidenum">
              <a:rPr lang="ru-RU" smtClean="0"/>
              <a:t>4</a:t>
            </a:fld>
            <a:endParaRPr lang="ru-RU" dirty="0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863" y="106448"/>
            <a:ext cx="637257" cy="1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117527" y="407173"/>
            <a:ext cx="7455243" cy="7716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Прохождение отопительного периода 2017-2018 годов в Пермском крае</a:t>
            </a:r>
            <a:endParaRPr lang="ru-RU" sz="28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9269" y="4341413"/>
            <a:ext cx="721828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1828A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 инцидентов </a:t>
            </a:r>
            <a:endParaRPr lang="ru-RU" sz="3200" b="1" dirty="0">
              <a:solidFill>
                <a:srgbClr val="1828A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7527" y="2201632"/>
            <a:ext cx="2520280" cy="98868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муниципальных районах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28487" y="2196271"/>
            <a:ext cx="2448272" cy="101639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городских округах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535" y="3305253"/>
            <a:ext cx="1584176" cy="1130003"/>
          </a:xfrm>
        </p:spPr>
      </p:pic>
      <p:sp>
        <p:nvSpPr>
          <p:cNvPr id="12" name="Скругленный прямоугольник 11"/>
          <p:cNvSpPr/>
          <p:nvPr/>
        </p:nvSpPr>
        <p:spPr>
          <a:xfrm>
            <a:off x="1117527" y="5037004"/>
            <a:ext cx="2520280" cy="112829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районах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187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28486" y="5013176"/>
            <a:ext cx="2448273" cy="1152127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городских округах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43483" y="1493168"/>
            <a:ext cx="721828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1828A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аварий  </a:t>
            </a:r>
            <a:endParaRPr lang="ru-RU" sz="3200" b="1" dirty="0">
              <a:solidFill>
                <a:srgbClr val="1828A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72028" y="2187780"/>
            <a:ext cx="2399864" cy="101639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Перми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267438" y="5013176"/>
            <a:ext cx="2404454" cy="114350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Перми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114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66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73955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Причины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аварийных ситуаций в системе ЖКХ Пермского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края в отопительный период 2017-2018г.</a:t>
            </a:r>
            <a:endParaRPr lang="ru-RU" sz="2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1705238"/>
              </p:ext>
            </p:extLst>
          </p:nvPr>
        </p:nvGraphicFramePr>
        <p:xfrm>
          <a:off x="982132" y="1996231"/>
          <a:ext cx="7704668" cy="42164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1079"/>
                <a:gridCol w="1944350"/>
                <a:gridCol w="4979239"/>
              </a:tblGrid>
              <a:tr h="254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образование </a:t>
                      </a:r>
                      <a:endParaRPr lang="ru-RU" sz="10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</a:t>
                      </a:r>
                      <a:endParaRPr lang="ru-RU" sz="10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436061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2017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Пермь с 31.10.2017 по 01.11.2017 </a:t>
                      </a: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Останов котельной по ул. Лесозаводская 3,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г.Пермь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эксплуатируемая ООО «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Энергоснабжающая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компания» в связи с прекращением подачи природного газа по причине превышения отбора газа сверх договорных объемов и образовавшейся задолженности.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581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Красновишерский МР - 30.11.2017г. с 9:15 до 13:30ч.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проведении аварийно-восстановительных работ в тепловой камере (порыв) в целях предотвращения порыва на основной теплотрассе был произведен останов котельной.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проведения АВР в 11.55 котельная запущена в работу, в 13:30 теплоснабжение восстановлено. Работы проводились ООО "Теплосеть".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290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Горнозаводский МР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Горнозаводск </a:t>
                      </a: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16.11.2017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температурного режима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изза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аварийной ситуации в котельной № 5 ООО «Горнозаводск –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МикроТЭК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290707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2017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Горнозаводск 4.12.2017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температурного режима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изза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аварийной ситуации в котельной № 5 ООО «Горнозаводск –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МикроТЭК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2907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Горнозаводск 11.12.2017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температурного режима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изза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аварийной ситуации в котельной № 5 ООО «Горнозаводск –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МикроТЭК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581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Пермь 30.12.2017 с 11:22 до 16:50 ч.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Пермь», Дзержинский район. из-за порыва трубопровода D-700 мм на теплотрассе </a:t>
                      </a:r>
                      <a:b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ул.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Мильчакова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11, произошло аварийное отключение теплоснабжения.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Аварийно-восстановительные работы проводила бригада ООО «Пермская сетевая компания» 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5814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2018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Горнозаводский МР п. Сараны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21 января 2018 года по 26 января 2018г.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sz="900" b="1" baseline="0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причине</a:t>
                      </a: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аварии в системе электроснабжения произошел останов котельной ООО «Шахта-Рудная» и отключение центрального теплоснабжения в п. </a:t>
                      </a: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Сараны, 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результате чего последовало размораживание теплотрассы.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4263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2018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Пермь, Мотовилихинский район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16.02.2018г. с 10:00 до 22:00час.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порывом на теплотрассе произведено отключение теплоснабжение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  <a:tr h="4360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2018</a:t>
                      </a:r>
                      <a:endParaRPr lang="ru-RU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Осинский МР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Оса 13 марта 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Из-за повреждения газопровода в д.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Утяй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Бардымского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муниципального района произошло отключение теплоснабжения в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Осинском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муниципальном районе.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56" marR="38356" marT="0" marB="0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955354" y="1276151"/>
            <a:ext cx="7704667" cy="640681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u="sng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u="sng" dirty="0" smtClean="0">
                <a:solidFill>
                  <a:srgbClr val="002060"/>
                </a:solidFill>
              </a:rPr>
              <a:t>Аварии на тепловых сетях и котельных:</a:t>
            </a:r>
          </a:p>
          <a:p>
            <a:pPr marL="285750" indent="-285750" algn="ctr">
              <a:buFontTx/>
              <a:buChar char="-"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8641"/>
            <a:ext cx="63725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58967" y="6465457"/>
            <a:ext cx="427833" cy="365125"/>
          </a:xfrm>
        </p:spPr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6219045"/>
            <a:ext cx="3367306" cy="49282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аварийных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76 технологических инцидентов</a:t>
            </a:r>
          </a:p>
        </p:txBody>
      </p:sp>
    </p:spTree>
    <p:extLst>
      <p:ext uri="{BB962C8B-B14F-4D97-AF65-F5344CB8AC3E}">
        <p14:creationId xmlns:p14="http://schemas.microsoft.com/office/powerpoint/2010/main" val="421914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73955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Причины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аварийных ситуаций в системе ЖКХ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Пермского края в отопительный период 2017-2018г.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55354" y="1276151"/>
            <a:ext cx="7793110" cy="4966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u="sng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u="sng" dirty="0" smtClean="0">
                <a:solidFill>
                  <a:srgbClr val="002060"/>
                </a:solidFill>
              </a:rPr>
              <a:t>Аварии на сетях водоснабжения:</a:t>
            </a:r>
          </a:p>
          <a:p>
            <a:pPr marL="285750" indent="-285750" algn="ctr">
              <a:buFontTx/>
              <a:buChar char="-"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8641"/>
            <a:ext cx="63725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0845458"/>
              </p:ext>
            </p:extLst>
          </p:nvPr>
        </p:nvGraphicFramePr>
        <p:xfrm>
          <a:off x="888777" y="1844824"/>
          <a:ext cx="7931696" cy="4603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9959"/>
                <a:gridCol w="2030102"/>
                <a:gridCol w="5171635"/>
              </a:tblGrid>
              <a:tr h="1802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Дата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Муниципальное образование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 Причины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442287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Ноябрь 2017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Добрянский МР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П. Полазна 27 ноября 2017г. С 9:00 до 17:00 час.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Аварийное отключение водоснабжения произошло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</a:rPr>
                        <a:t>изза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 порыва трубопровода.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5897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Пермский МР 27 ноября 2017г. с 12:40час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Ст. Ферма Двуреченское СП и с. Фролы Фроловское СП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На территории завода «Нестле» произошел порыв трубопровода холодного водоснабжения. В 13:00 час. выполнены переключения на резервную линию, в 17:30 на резервной линии изза ветхости образовался порыв, АВР проводились ООО «Новогор-Прикамье», организован подвоз воды населению.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294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Усольский МР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11.11.2017г.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Аварийное отключение водоснабжения произошло изза порыва трубопровода.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294858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Декабрь 2017</a:t>
                      </a:r>
                      <a:endParaRPr lang="ru-RU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Краснокамский МР 4.12.2017г.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Аварийное отключение водоснабжения. В м/р Гознак, на ул. Комарова, 3, в колодце произошел порыв трубопровода D-150 мм.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294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Еловский МР 30 декабря 2017г. С 9:00 час. до 20:00 час.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Порыв водовода ХВС Ду-100мм, АВР проведены МУП «Водоканал Еловский»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5897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Январь 2018</a:t>
                      </a:r>
                      <a:endParaRPr lang="ru-RU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Большесосновский МР с 20 января 2018г. по 29 января 2018г.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В с. Большая Соснова произошла поломка глубинного насоса. 21 января 2018 года новый насос был куплен и установлен.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С 22 января 2018 года после запуска водоснабжения стали происходить порывы трубопровода по 29 января 2018г. АВР проводили МУП ЖКХ «Комфорт»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442287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effectLst/>
                        </a:rPr>
                        <a:t>Февраль 2018</a:t>
                      </a:r>
                      <a:endParaRPr lang="ru-RU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</a:rPr>
                        <a:t>г.Пермь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 13 февраля 2018 года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Аварийное отключение холодного водоснабжения в Мотовилихинском районе В результате утечки на вводе в ЦТП на водопроводе диаметром 89мм, в тепловой камере, по адресу: г. Пермь, ул. Инженерная 14а, работы проводились ООО «ПСК»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294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Г. Пермь, Индустриальный район.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10.02.2018 -11.02.2018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Аварийное отключение водоснабжения </a:t>
                      </a: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</a:rPr>
                        <a:t>из-за 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порыва трубопровода, работы проводились ООО «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</a:rPr>
                        <a:t>Новогор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-Прикамье»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589716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Март 2018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 </a:t>
                      </a:r>
                      <a:endParaRPr lang="ru-RU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Г. Кудымкар, 14.03.2018 – 16.03.2018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Из-за порыва водовода ХВС Ø 200 мм по ул. Лихачева, 47, г. Кунгурпроизошло аварийное отключение водоснабжения. По причине сильного промерзания грунта и поломки спецтехники были трудности с проведением земляных работ, В связи с прекращением холодного водоснабжения жителям ГО Кудымкар на срок более 1 суток был введен режим ЧС.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  <a:tr h="294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</a:rPr>
                        <a:t>Нытвенский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 МР, г. Нытва 15 марта 2018г.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В связи с утечкой из колодца произведено аварийное отключение холодного водоснабжения в г. Нытва. работала аварийная бригада МУП ЖКХ</a:t>
                      </a:r>
                      <a:r>
                        <a:rPr lang="ru-RU" sz="900" b="1" dirty="0" smtClean="0">
                          <a:solidFill>
                            <a:srgbClr val="1828A2"/>
                          </a:solidFill>
                          <a:effectLst/>
                        </a:rPr>
                        <a:t>.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</a:endParaRPr>
                    </a:p>
                  </a:txBody>
                  <a:tcPr marL="39270" marR="39270" marT="0" marB="0"/>
                </a:tc>
              </a:tr>
              <a:tr h="2948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1828A2"/>
                          </a:solidFill>
                          <a:effectLst/>
                        </a:rPr>
                        <a:t>Осинский МР, г. Оса, 15 марта 2018г.</a:t>
                      </a:r>
                      <a:endParaRPr lang="ru-RU" sz="900" b="1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В связи с утечкой на магистральном водопроводе Ø- 426 мм, около д. </a:t>
                      </a:r>
                      <a:r>
                        <a:rPr lang="ru-RU" sz="900" b="1" dirty="0" err="1">
                          <a:solidFill>
                            <a:srgbClr val="1828A2"/>
                          </a:solidFill>
                          <a:effectLst/>
                        </a:rPr>
                        <a:t>Симаково</a:t>
                      </a:r>
                      <a:r>
                        <a:rPr lang="ru-RU" sz="900" b="1" dirty="0">
                          <a:solidFill>
                            <a:srgbClr val="1828A2"/>
                          </a:solidFill>
                          <a:effectLst/>
                        </a:rPr>
                        <a:t>, произведено аварийное отключение холодного водоснабжения в г. Оса</a:t>
                      </a:r>
                      <a:endParaRPr lang="ru-RU" sz="900" b="1" dirty="0">
                        <a:solidFill>
                          <a:srgbClr val="1828A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270" marR="39270" marT="0" marB="0"/>
                </a:tc>
              </a:tr>
            </a:tbl>
          </a:graphicData>
        </a:graphic>
      </p:graphicFrame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72883" y="6519919"/>
            <a:ext cx="427833" cy="345163"/>
          </a:xfrm>
        </p:spPr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51720" y="6453336"/>
            <a:ext cx="3168352" cy="3301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аварийных </a:t>
            </a:r>
            <a:r>
              <a:rPr lang="ru-RU" sz="1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</a:t>
            </a:r>
          </a:p>
          <a:p>
            <a:pPr algn="ctr"/>
            <a:r>
              <a:rPr lang="ru-RU" sz="1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 </a:t>
            </a:r>
            <a:r>
              <a:rPr lang="ru-RU" sz="1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технологических инцидентов</a:t>
            </a:r>
          </a:p>
        </p:txBody>
      </p:sp>
    </p:spTree>
    <p:extLst>
      <p:ext uri="{BB962C8B-B14F-4D97-AF65-F5344CB8AC3E}">
        <p14:creationId xmlns:p14="http://schemas.microsoft.com/office/powerpoint/2010/main" val="353729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73955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Причины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аварийных ситуаций в системе ЖКХ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Пермского края в отопительный период 2017-2018г.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55354" y="1276151"/>
            <a:ext cx="7793110" cy="49666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u="sng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u="sng" dirty="0" smtClean="0">
                <a:solidFill>
                  <a:srgbClr val="002060"/>
                </a:solidFill>
              </a:rPr>
              <a:t>Аварии на сетях газоснабжения:</a:t>
            </a:r>
          </a:p>
          <a:p>
            <a:pPr marL="285750" indent="-285750" algn="ctr">
              <a:buFontTx/>
              <a:buChar char="-"/>
            </a:pP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8641"/>
            <a:ext cx="63725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860217"/>
              </p:ext>
            </p:extLst>
          </p:nvPr>
        </p:nvGraphicFramePr>
        <p:xfrm>
          <a:off x="982663" y="2132856"/>
          <a:ext cx="7704137" cy="32592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7661"/>
                <a:gridCol w="2024982"/>
                <a:gridCol w="4931494"/>
              </a:tblGrid>
              <a:tr h="300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Муниципальное образование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Причины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</a:tr>
              <a:tr h="19998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2018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Чусовой, 14 февраля 2018г</a:t>
                      </a:r>
                      <a:endParaRPr lang="ru-RU" sz="12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Чусовой,  в связи с утечкой на газопроводе высокого давления (стальной, </a:t>
                      </a:r>
                      <a:r>
                        <a:rPr lang="ru-RU" sz="12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Ду</a:t>
                      </a: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100, подземного залегания) произошло понижение давления на главном ГРП по ул. Чайковского 31 г. Чусовой, в результате чего отключились остальные РП. В зоне отключения газоснабжения оказалось 1269 частных жилых домов, 240 МКД, 28542 человека, 21 СЗО, 7 котельных.</a:t>
                      </a:r>
                      <a:endParaRPr lang="ru-RU" sz="12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</a:tr>
              <a:tr h="86801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2018</a:t>
                      </a:r>
                      <a:endParaRPr lang="ru-RU" sz="12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Оса 13 марта 2018</a:t>
                      </a:r>
                      <a:endParaRPr lang="ru-RU" sz="12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связи с утечкой на газопроводе «Константиновка-Оса» в районе д. </a:t>
                      </a:r>
                      <a:r>
                        <a:rPr lang="ru-RU" sz="12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Утяй</a:t>
                      </a: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Бардымского</a:t>
                      </a: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 остановлена подача природного газа абонентам в г. Оса </a:t>
                      </a:r>
                      <a:r>
                        <a:rPr lang="ru-RU" sz="1200" b="1" dirty="0" err="1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Осинского</a:t>
                      </a:r>
                      <a:r>
                        <a:rPr lang="ru-RU" sz="1200" b="1" dirty="0">
                          <a:solidFill>
                            <a:srgbClr val="1828A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МР.</a:t>
                      </a:r>
                      <a:endParaRPr lang="ru-RU" sz="1200" b="1" dirty="0">
                        <a:solidFill>
                          <a:srgbClr val="1828A2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146" marR="57146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72883" y="6519919"/>
            <a:ext cx="427833" cy="345163"/>
          </a:xfrm>
        </p:spPr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5445224"/>
            <a:ext cx="3367306" cy="49282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аварийные ситуации</a:t>
            </a:r>
            <a:endPara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технологических 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инцидента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0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F2C50-BE04-480D-88AD-A87C94BBCAB8}" type="slidenum">
              <a:rPr lang="ru-RU" smtClean="0"/>
              <a:t>8</a:t>
            </a:fld>
            <a:endParaRPr lang="ru-RU"/>
          </a:p>
        </p:txBody>
      </p:sp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374821"/>
            <a:ext cx="637257" cy="107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54120" y="407173"/>
            <a:ext cx="7455243" cy="7716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Прохождение отопительного периода 2017-2018 годов </a:t>
            </a:r>
            <a:endPara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Пермском крае</a:t>
            </a:r>
            <a:endParaRPr lang="ru-RU" sz="2400" dirty="0">
              <a:ln w="0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189610" y="2824275"/>
            <a:ext cx="6768752" cy="7922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период прохождения отопительного периода зарегистрировано 2 ЧС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07038" y="3856709"/>
            <a:ext cx="2857972" cy="7509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Сараны Горнозаводского МР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6258" y="3911448"/>
            <a:ext cx="2975436" cy="73662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Кудымкар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Двойная стрелка вверх/вниз 4"/>
          <p:cNvSpPr/>
          <p:nvPr/>
        </p:nvSpPr>
        <p:spPr>
          <a:xfrm>
            <a:off x="2611968" y="2151865"/>
            <a:ext cx="144016" cy="371297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верх/вниз 9"/>
          <p:cNvSpPr/>
          <p:nvPr/>
        </p:nvSpPr>
        <p:spPr>
          <a:xfrm>
            <a:off x="6470873" y="2177465"/>
            <a:ext cx="144016" cy="371297"/>
          </a:xfrm>
          <a:prstGeom prst="up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770620"/>
              </p:ext>
            </p:extLst>
          </p:nvPr>
        </p:nvGraphicFramePr>
        <p:xfrm>
          <a:off x="1189610" y="1352180"/>
          <a:ext cx="6766766" cy="118894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878334"/>
                <a:gridCol w="864096"/>
                <a:gridCol w="936104"/>
                <a:gridCol w="2088232"/>
              </a:tblGrid>
              <a:tr h="52146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2017г.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2018г.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(%) 2017г.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6747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Количество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ЧС муниципального уровня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+100%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664310" y="5137273"/>
            <a:ext cx="5832648" cy="1336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Следственными органами СУ СКР по Пермскому краю дана </a:t>
            </a:r>
            <a:r>
              <a:rPr lang="ru-RU" sz="1600" b="1" dirty="0" smtClean="0">
                <a:solidFill>
                  <a:schemeClr val="tx1"/>
                </a:solidFill>
              </a:rPr>
              <a:t>правовая оценка </a:t>
            </a:r>
            <a:r>
              <a:rPr lang="ru-RU" sz="1600" b="1" dirty="0">
                <a:solidFill>
                  <a:schemeClr val="tx1"/>
                </a:solidFill>
              </a:rPr>
              <a:t>и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>
                <a:solidFill>
                  <a:schemeClr val="tx1"/>
                </a:solidFill>
              </a:rPr>
              <a:t>возбуждено уголовное дело по факту оказания услуг, не отвечающих требованиям безопасности, по бесперебойной поставке тепловой и электрической энергии потребителям в поселке Сараны (ч.1 ст. 238 УК РФ</a:t>
            </a:r>
            <a:r>
              <a:rPr lang="ru-RU" sz="1200" b="1" dirty="0">
                <a:solidFill>
                  <a:schemeClr val="tx1"/>
                </a:solidFill>
              </a:rPr>
              <a:t>). 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6209506" y="4648069"/>
            <a:ext cx="666750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95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739551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Причины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аварийных ситуаций в системе ЖКХ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Пермского края в отопительный период 2017-2018г.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15616" y="1495829"/>
            <a:ext cx="3611215" cy="12961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В системах водоснабжения: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rgbClr val="FF0000"/>
                </a:solidFill>
              </a:rPr>
              <a:t>Износ и коррозия сетей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Отказ насосного оборудования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75689" y="1486701"/>
            <a:ext cx="3611215" cy="13005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В системах газоснабжения: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rgbClr val="FF0000"/>
                </a:solidFill>
              </a:rPr>
              <a:t>Механические повреждения  (при проведении земляных работ)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15615" y="4581128"/>
            <a:ext cx="3611215" cy="18559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В сетях электроснабжения: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rgbClr val="FF0000"/>
                </a:solidFill>
              </a:rPr>
              <a:t>Налипание льда на провода (</a:t>
            </a:r>
            <a:r>
              <a:rPr lang="ru-RU" dirty="0" err="1" smtClean="0">
                <a:solidFill>
                  <a:srgbClr val="FF0000"/>
                </a:solidFill>
              </a:rPr>
              <a:t>куржак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Короткое замыкание из-за </a:t>
            </a:r>
            <a:r>
              <a:rPr lang="ru-RU" dirty="0" err="1" smtClean="0">
                <a:solidFill>
                  <a:srgbClr val="FF0000"/>
                </a:solidFill>
              </a:rPr>
              <a:t>схлеста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проводов при сильных порывах ветра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5289" y="4581128"/>
            <a:ext cx="3553544" cy="185592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rgbClr val="002060"/>
                </a:solidFill>
              </a:rPr>
              <a:t>На тепловых сетях и котельных: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rgbClr val="FF0000"/>
                </a:solidFill>
              </a:rPr>
              <a:t>Резкие перепады температур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Износ оборудования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Отключения электроэнергии</a:t>
            </a:r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88641"/>
            <a:ext cx="63725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3028858" y="3031530"/>
            <a:ext cx="3611215" cy="130050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bg1"/>
                </a:solidFill>
              </a:rPr>
              <a:t>Общие проблемы:</a:t>
            </a:r>
          </a:p>
          <a:p>
            <a:pPr algn="ctr">
              <a:spcBef>
                <a:spcPts val="600"/>
              </a:spcBef>
            </a:pPr>
            <a:r>
              <a:rPr lang="ru-RU" dirty="0" smtClean="0">
                <a:solidFill>
                  <a:schemeClr val="bg1"/>
                </a:solidFill>
              </a:rPr>
              <a:t>Нехватка ресурсов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Неэффективное управление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472883" y="6519919"/>
            <a:ext cx="427833" cy="345163"/>
          </a:xfrm>
        </p:spPr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14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10648</TotalTime>
  <Words>1378</Words>
  <Application>Microsoft Office PowerPoint</Application>
  <PresentationFormat>Экран (4:3)</PresentationFormat>
  <Paragraphs>257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Параллакс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Причины аварийных ситуаций в системе ЖКХ Пермского края в отопительный период 2017-2018г.</vt:lpstr>
      <vt:lpstr>Причины аварийных ситуаций в системе ЖКХ  Пермского края в отопительный период 2017-2018г.</vt:lpstr>
      <vt:lpstr>Причины аварийных ситуаций в системе ЖКХ  Пермского края в отопительный период 2017-2018г.</vt:lpstr>
      <vt:lpstr>Презентация PowerPoint</vt:lpstr>
      <vt:lpstr>Причины аварийных ситуаций в системе ЖКХ  Пермского края в отопительный период 2017-2018г.</vt:lpstr>
      <vt:lpstr>Меры по предупреждению аварийных ситуаций на объектах ЖКХ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 достижении целевых показателей программы социально-экономического развития и показателей государственных программ при исполнении бюджета Пермского края за 2014 год»</dc:title>
  <dc:creator>Мясникова Екатерина Юрьевна</dc:creator>
  <cp:lastModifiedBy>Сурнина Елена Борисовна</cp:lastModifiedBy>
  <cp:revision>1132</cp:revision>
  <cp:lastPrinted>2018-04-17T05:35:50Z</cp:lastPrinted>
  <dcterms:created xsi:type="dcterms:W3CDTF">2015-05-20T08:24:00Z</dcterms:created>
  <dcterms:modified xsi:type="dcterms:W3CDTF">2018-04-17T15:00:14Z</dcterms:modified>
</cp:coreProperties>
</file>