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312" r:id="rId2"/>
    <p:sldId id="313" r:id="rId3"/>
    <p:sldId id="328" r:id="rId4"/>
    <p:sldId id="307" r:id="rId5"/>
    <p:sldId id="309" r:id="rId6"/>
    <p:sldId id="323" r:id="rId7"/>
    <p:sldId id="324" r:id="rId8"/>
    <p:sldId id="326" r:id="rId9"/>
    <p:sldId id="327" r:id="rId10"/>
    <p:sldId id="322" r:id="rId11"/>
    <p:sldId id="305" r:id="rId12"/>
    <p:sldId id="270" r:id="rId13"/>
  </p:sldIdLst>
  <p:sldSz cx="9144000" cy="6858000" type="screen4x3"/>
  <p:notesSz cx="6797675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5AB04FD-60BB-496E-949A-09DC8C5AE345}">
          <p14:sldIdLst>
            <p14:sldId id="312"/>
            <p14:sldId id="313"/>
            <p14:sldId id="328"/>
            <p14:sldId id="307"/>
            <p14:sldId id="309"/>
            <p14:sldId id="323"/>
            <p14:sldId id="324"/>
            <p14:sldId id="326"/>
            <p14:sldId id="327"/>
            <p14:sldId id="322"/>
            <p14:sldId id="305"/>
            <p14:sldId id="270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8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DAA600"/>
    <a:srgbClr val="FED1A4"/>
    <a:srgbClr val="FECB98"/>
    <a:srgbClr val="FFD597"/>
    <a:srgbClr val="EEEEEE"/>
    <a:srgbClr val="E8E8E8"/>
    <a:srgbClr val="EAEAEA"/>
    <a:srgbClr val="3D63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52" y="90"/>
      </p:cViewPr>
      <p:guideLst>
        <p:guide orient="horz" pos="2102"/>
        <p:guide pos="2864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pvkovrizhnyh\Desktop\&#1050;&#1056;&#1059;&#1043;&#1048;%20&#1042;%20&#1044;&#1054;&#1050;&#1051;&#1040;&#1044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503846936204006"/>
          <c:y val="0.27025984845852541"/>
          <c:w val="0.34711625413484509"/>
          <c:h val="0.58223448826471869"/>
        </c:manualLayout>
      </c:layout>
      <c:pieChart>
        <c:varyColors val="1"/>
        <c:ser>
          <c:idx val="0"/>
          <c:order val="0"/>
          <c:explosion val="11"/>
          <c:dLbls>
            <c:dLbl>
              <c:idx val="0"/>
              <c:layout>
                <c:manualLayout>
                  <c:x val="3.0912240512089993E-3"/>
                  <c:y val="4.9130934227091718E-3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 определения </a:t>
                    </a:r>
                    <a:r>
                      <a:rPr lang="ru-RU" sz="1000" dirty="0"/>
                      <a:t>размера </a:t>
                    </a:r>
                    <a:r>
                      <a:rPr lang="ru-RU" sz="1000" dirty="0" smtClean="0"/>
                      <a:t>платы </a:t>
                    </a:r>
                    <a:br>
                      <a:rPr lang="ru-RU" sz="1000" dirty="0" smtClean="0"/>
                    </a:br>
                    <a:r>
                      <a:rPr lang="ru-RU" sz="1000" dirty="0" smtClean="0"/>
                      <a:t>за ЖКУ</a:t>
                    </a:r>
                    <a:r>
                      <a:rPr lang="ru-RU" sz="1000" dirty="0"/>
                      <a:t>
23%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1768332171937286"/>
                  <c:y val="-9.795751059831529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6.4410599034270891E-2"/>
                  <c:y val="-2.265963830791662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Лист1!$A$14:$A$17</c:f>
              <c:strCache>
                <c:ptCount val="3"/>
                <c:pt idx="0">
                  <c:v>определения размера платы</c:v>
                </c:pt>
                <c:pt idx="1">
                  <c:v>использования, сохранности ж/ф, предоставления КУ</c:v>
                </c:pt>
                <c:pt idx="2">
                  <c:v>правомерности выбора УК</c:v>
                </c:pt>
              </c:strCache>
            </c:strRef>
          </c:cat>
          <c:val>
            <c:numRef>
              <c:f>Лист1!$B$14:$B$17</c:f>
              <c:numCache>
                <c:formatCode>0</c:formatCode>
                <c:ptCount val="4"/>
                <c:pt idx="0">
                  <c:v>2132.0371588293324</c:v>
                </c:pt>
                <c:pt idx="1">
                  <c:v>5835.86813548175</c:v>
                </c:pt>
                <c:pt idx="2">
                  <c:v>1444.1828345938834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612167678631602"/>
          <c:y val="0.10095702670672975"/>
          <c:w val="0.44770095858194603"/>
          <c:h val="0.70369087748323866"/>
        </c:manualLayout>
      </c:layout>
      <c:pieChart>
        <c:varyColors val="1"/>
        <c:ser>
          <c:idx val="0"/>
          <c:order val="0"/>
          <c:explosion val="4"/>
          <c:dPt>
            <c:idx val="1"/>
            <c:bubble3D val="0"/>
            <c:explosion val="8"/>
          </c:dPt>
          <c:dLbls>
            <c:dLbl>
              <c:idx val="0"/>
              <c:layout>
                <c:manualLayout>
                  <c:x val="1.6862408200076753E-2"/>
                  <c:y val="3.7073042726599163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определения размера</a:t>
                    </a:r>
                  </a:p>
                  <a:p>
                    <a:r>
                      <a:rPr lang="ru-RU" sz="1000" dirty="0" smtClean="0"/>
                      <a:t>  платы за ЖКУ
21%</a:t>
                    </a:r>
                    <a:endParaRPr lang="ru-RU" sz="100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53537796487511391"/>
                  <c:y val="-9.4084823425613306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 smtClean="0"/>
                      <a:t>использования, сохранности ж/ф,</a:t>
                    </a:r>
                    <a:r>
                      <a:rPr lang="ru-RU" sz="1000" baseline="0" dirty="0" smtClean="0"/>
                      <a:t> предоставления КУ</a:t>
                    </a:r>
                    <a:r>
                      <a:rPr lang="ru-RU" sz="1000" dirty="0"/>
                      <a:t>
47%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6679128355221191E-2"/>
                  <c:y val="6.2644007790607248E-2"/>
                </c:manualLayout>
              </c:layout>
              <c:tx>
                <c:rich>
                  <a:bodyPr/>
                  <a:lstStyle/>
                  <a:p>
                    <a:r>
                      <a:rPr lang="ru-RU" sz="1000" dirty="0"/>
                      <a:t> </a:t>
                    </a:r>
                    <a:r>
                      <a:rPr lang="ru-RU" sz="1000" dirty="0" smtClean="0"/>
                      <a:t>правомерности выбора УК</a:t>
                    </a:r>
                    <a:r>
                      <a:rPr lang="ru-RU" sz="1000" dirty="0"/>
                      <a:t>
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0.15973750440676254"/>
                  <c:y val="2.5663744134354163E-3"/>
                </c:manualLayout>
              </c:layout>
              <c:tx>
                <c:rich>
                  <a:bodyPr/>
                  <a:lstStyle/>
                  <a:p>
                    <a:pPr marL="0" indent="0">
                      <a:defRPr sz="1000"/>
                    </a:pPr>
                    <a:r>
                      <a:rPr lang="ru-RU" sz="1000" dirty="0" smtClean="0"/>
                      <a:t>разъяснительного характера</a:t>
                    </a:r>
                    <a:r>
                      <a:rPr lang="ru-RU" sz="1000" dirty="0"/>
                      <a:t>
</a:t>
                    </a:r>
                    <a:r>
                      <a:rPr lang="ru-RU" sz="1000" dirty="0" smtClean="0"/>
                      <a:t>9%</a:t>
                    </a:r>
                    <a:endParaRPr lang="ru-RU" sz="1000" dirty="0"/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Лист1!$A$29:$A$32</c:f>
              <c:strCache>
                <c:ptCount val="4"/>
                <c:pt idx="0">
                  <c:v>начисление платы</c:v>
                </c:pt>
                <c:pt idx="1">
                  <c:v>техническое состояние МКД</c:v>
                </c:pt>
                <c:pt idx="2">
                  <c:v> управления жилищным фондом</c:v>
                </c:pt>
                <c:pt idx="3">
                  <c:v>лицензирование и иные</c:v>
                </c:pt>
              </c:strCache>
            </c:strRef>
          </c:cat>
          <c:val>
            <c:numRef>
              <c:f>Лист1!$B$29:$B$32</c:f>
              <c:numCache>
                <c:formatCode>0</c:formatCode>
                <c:ptCount val="4"/>
                <c:pt idx="0">
                  <c:v>5562</c:v>
                </c:pt>
                <c:pt idx="1">
                  <c:v>12306</c:v>
                </c:pt>
                <c:pt idx="2">
                  <c:v>6059</c:v>
                </c:pt>
                <c:pt idx="3">
                  <c:v>2349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0.62019</cdr:x>
      <cdr:y>0.80223</cdr:y>
    </cdr:from>
    <cdr:to>
      <cdr:x>0.94064</cdr:x>
      <cdr:y>0.89762</cdr:y>
    </cdr:to>
    <cdr:sp macro="" textlink="">
      <cdr:nvSpPr>
        <cdr:cNvPr id="2" name="Номер слайда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981893" y="3070720"/>
          <a:ext cx="2057400" cy="3651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lIns="91440" tIns="45720" rIns="91440" bIns="45720" rtlCol="0" anchor="ctr"/>
        <a:lstStyle xmlns:a="http://schemas.openxmlformats.org/drawingml/2006/main">
          <a:defPPr>
            <a:defRPr lang="ru-RU"/>
          </a:defPPr>
          <a:lvl1pPr marL="0" algn="r" defTabSz="914400" rtl="0" eaLnBrk="1" latinLnBrk="0" hangingPunct="1">
            <a:defRPr sz="1200" kern="1200">
              <a:solidFill>
                <a:schemeClr val="tx1">
                  <a:tint val="75000"/>
                </a:schemeClr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fld id="{B3C7156D-9EBA-490F-9F8E-280A1069CF8E}" type="slidenum">
            <a:rPr lang="ru-RU" smtClean="0">
              <a:solidFill>
                <a:schemeClr val="tx1"/>
              </a:solidFill>
            </a:rPr>
            <a:pPr/>
            <a:t>3</a:t>
          </a:fld>
          <a:endParaRPr lang="ru-RU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0.21755</cdr:x>
      <cdr:y>0.73212</cdr:y>
    </cdr:from>
    <cdr:to>
      <cdr:x>0.29546</cdr:x>
      <cdr:y>0.78303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1231380" y="2325484"/>
          <a:ext cx="441030" cy="16169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5659" cy="495347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2"/>
            <a:ext cx="2945659" cy="495347"/>
          </a:xfrm>
          <a:prstGeom prst="rect">
            <a:avLst/>
          </a:prstGeom>
        </p:spPr>
        <p:txBody>
          <a:bodyPr vert="horz" lIns="90699" tIns="45350" rIns="90699" bIns="45350" rtlCol="0"/>
          <a:lstStyle>
            <a:lvl1pPr algn="r">
              <a:defRPr sz="1200"/>
            </a:lvl1pPr>
          </a:lstStyle>
          <a:p>
            <a:fld id="{4C15B2BC-228D-4A25-9291-430AA25DE1DE}" type="datetimeFigureOut">
              <a:rPr lang="ru-RU" smtClean="0"/>
              <a:t>16.04.2018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77925" y="1233488"/>
            <a:ext cx="444182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99" tIns="45350" rIns="90699" bIns="4535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2"/>
          </a:xfrm>
          <a:prstGeom prst="rect">
            <a:avLst/>
          </a:prstGeom>
        </p:spPr>
        <p:txBody>
          <a:bodyPr vert="horz" lIns="90699" tIns="45350" rIns="90699" bIns="4535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7317"/>
            <a:ext cx="2945659" cy="495346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377317"/>
            <a:ext cx="2945659" cy="495346"/>
          </a:xfrm>
          <a:prstGeom prst="rect">
            <a:avLst/>
          </a:prstGeom>
        </p:spPr>
        <p:txBody>
          <a:bodyPr vert="horz" lIns="90699" tIns="45350" rIns="90699" bIns="45350" rtlCol="0" anchor="b"/>
          <a:lstStyle>
            <a:lvl1pPr algn="r">
              <a:defRPr sz="1200"/>
            </a:lvl1pPr>
          </a:lstStyle>
          <a:p>
            <a:fld id="{977FDA1E-545C-4B56-859A-28E5A57E2A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873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FDA1E-545C-4B56-859A-28E5A57E2AB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016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7FDA1E-545C-4B56-859A-28E5A57E2AB1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673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B92C7-0F2E-430B-97AC-16D668CA7117}" type="datetime1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873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58C9C-84B1-4061-938C-CB2D068AB930}" type="datetime1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11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1A8923-3D7D-4E4A-960B-927F8138A837}" type="datetime1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319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9CD34-CB08-4ED9-9D13-7513216E9B9E}" type="datetime1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1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1C9C2-A3DA-4392-BD80-2998F4ABFF70}" type="datetime1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454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C8AEF-D4C5-4A18-8C07-9BFC2D1E67CA}" type="datetime1">
              <a:rPr lang="ru-RU" smtClean="0"/>
              <a:t>16.04.2018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642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CDFA8-AF35-411B-ADF5-C6334431F4BC}" type="datetime1">
              <a:rPr lang="ru-RU" smtClean="0"/>
              <a:t>16.04.2018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776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C487CC-4BC4-44D1-BFF1-9184068D4C20}" type="datetime1">
              <a:rPr lang="ru-RU" smtClean="0"/>
              <a:t>16.04.2018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90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DC66-8BCC-4D3D-A092-7DCCDC71AB87}" type="datetime1">
              <a:rPr lang="ru-RU" smtClean="0"/>
              <a:t>16.04.2018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64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37427-A641-4C7D-A862-D36739847C62}" type="datetime1">
              <a:rPr lang="ru-RU" smtClean="0"/>
              <a:t>16.04.2018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906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983B-4E08-40CE-B7B9-D30521AC223A}" type="datetime1">
              <a:rPr lang="ru-RU" smtClean="0"/>
              <a:t>16.04.2018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935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FE748-6DF2-40D6-B0EA-A262E3E12CD6}" type="datetime1">
              <a:rPr lang="ru-RU" smtClean="0"/>
              <a:t>16.04.2018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7156D-9EBA-490F-9F8E-280A1069CF8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3912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3075" y="1727198"/>
            <a:ext cx="5501062" cy="2139291"/>
          </a:xfrm>
        </p:spPr>
        <p:txBody>
          <a:bodyPr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 smtClean="0"/>
              <a:t>КОНТРОЛЬ </a:t>
            </a:r>
            <a:r>
              <a:rPr lang="ru-RU" sz="3000" b="1" dirty="0"/>
              <a:t> </a:t>
            </a:r>
            <a:r>
              <a:rPr lang="ru-RU" sz="3000" b="1" dirty="0" smtClean="0"/>
              <a:t>В СФЕРЕ УПРАВЛЕНИЯ ЖИЛИЩНЫМ ФОНДОМ</a:t>
            </a:r>
            <a:endParaRPr lang="ru-RU" sz="3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46600" y="438430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И.о</a:t>
            </a:r>
            <a:r>
              <a:rPr lang="ru-RU" dirty="0"/>
              <a:t>. начальника Инспекции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Евсюков</a:t>
            </a:r>
            <a:r>
              <a:rPr lang="ru-RU" dirty="0" smtClean="0"/>
              <a:t> </a:t>
            </a:r>
            <a:r>
              <a:rPr lang="ru-RU" dirty="0"/>
              <a:t>Александр Васильевич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39" y="423330"/>
            <a:ext cx="1303868" cy="130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510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57274" y="1911289"/>
            <a:ext cx="4685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Исковых заявлений в защиту неопределенного </a:t>
            </a:r>
            <a:r>
              <a:rPr lang="ru-RU" sz="2400" b="1" dirty="0"/>
              <a:t>круга </a:t>
            </a:r>
            <a:r>
              <a:rPr lang="ru-RU" sz="2400" b="1" dirty="0" smtClean="0"/>
              <a:t>лиц, шт.</a:t>
            </a:r>
            <a:endParaRPr lang="ru-RU" sz="2400" b="1" dirty="0"/>
          </a:p>
        </p:txBody>
      </p:sp>
      <p:sp>
        <p:nvSpPr>
          <p:cNvPr id="24" name="Стрелка вправо 23"/>
          <p:cNvSpPr/>
          <p:nvPr/>
        </p:nvSpPr>
        <p:spPr>
          <a:xfrm>
            <a:off x="5742974" y="2032059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263952" y="1724026"/>
            <a:ext cx="1157351" cy="1152812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</a:rPr>
              <a:t>126 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546825" y="441143"/>
            <a:ext cx="72286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СУДЕБНАЯ ЗАЩИТА И ВОССТАНОВЛЕНИЕ НАРУШЕННЫХ ПРАВ ГРАЖДАН</a:t>
            </a:r>
            <a:endParaRPr lang="ru-RU" sz="2000" b="1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1057274" y="3339125"/>
            <a:ext cx="4685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Поддержка позиции Инспекции судом, %</a:t>
            </a:r>
            <a:endParaRPr lang="ru-RU" sz="24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5742974" y="3424695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57274" y="4504897"/>
            <a:ext cx="4486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Исковых заявлений об аннулировании лицензии, шт.</a:t>
            </a:r>
            <a:endParaRPr lang="ru-RU" sz="2400" b="1" dirty="0"/>
          </a:p>
        </p:txBody>
      </p:sp>
      <p:sp>
        <p:nvSpPr>
          <p:cNvPr id="13" name="Стрелка вправо 12"/>
          <p:cNvSpPr/>
          <p:nvPr/>
        </p:nvSpPr>
        <p:spPr>
          <a:xfrm>
            <a:off x="5742974" y="4812930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263953" y="3116662"/>
            <a:ext cx="1157351" cy="1152812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100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263953" y="4504897"/>
            <a:ext cx="1157351" cy="1152812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9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85149" y="6344476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96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51503" y="871339"/>
            <a:ext cx="37539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РЕЙТИНГ </a:t>
            </a:r>
            <a:br>
              <a:rPr lang="ru-RU" sz="2000" b="1" dirty="0" smtClean="0"/>
            </a:br>
            <a:r>
              <a:rPr lang="ru-RU" sz="2000" b="1" dirty="0" smtClean="0"/>
              <a:t>УПРАВЛЯЮЩИХ ОРГАНИЗАЦИЙ </a:t>
            </a:r>
            <a:endParaRPr lang="ru-RU" sz="2000" b="1" dirty="0"/>
          </a:p>
        </p:txBody>
      </p:sp>
      <p:sp>
        <p:nvSpPr>
          <p:cNvPr id="5" name="Овал 4"/>
          <p:cNvSpPr/>
          <p:nvPr/>
        </p:nvSpPr>
        <p:spPr>
          <a:xfrm>
            <a:off x="190390" y="2339364"/>
            <a:ext cx="1072193" cy="1034083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7259" y="2425455"/>
            <a:ext cx="9829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/>
              <a:t>3 и 4 КВАРТАЛ</a:t>
            </a:r>
            <a:r>
              <a:rPr lang="ru-RU" sz="2200" b="1" dirty="0" smtClean="0"/>
              <a:t>2017</a:t>
            </a:r>
            <a:endParaRPr lang="ru-RU" sz="2200" b="1" dirty="0"/>
          </a:p>
        </p:txBody>
      </p:sp>
      <p:sp>
        <p:nvSpPr>
          <p:cNvPr id="2" name="Прямоугольник 1"/>
          <p:cNvSpPr/>
          <p:nvPr/>
        </p:nvSpPr>
        <p:spPr>
          <a:xfrm rot="16200000">
            <a:off x="924907" y="2819400"/>
            <a:ext cx="1527225" cy="369332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ЛИДЕРЫ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0835" y="2224577"/>
            <a:ext cx="7023164" cy="14865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/>
              <a:t>ООО «СМУ №2 Сатурн-Р» (ИНН 5902823971, г. Пермь), </a:t>
            </a:r>
            <a:endParaRPr lang="ru-RU" sz="1600" dirty="0" smtClean="0"/>
          </a:p>
          <a:p>
            <a:pPr marL="171450" indent="-1714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 smtClean="0"/>
              <a:t>ООО </a:t>
            </a:r>
            <a:r>
              <a:rPr lang="ru-RU" sz="1600" dirty="0"/>
              <a:t>УК «ЖЭУ № 1» (ИНН 5918840073, г. Лысьва),</a:t>
            </a:r>
          </a:p>
          <a:p>
            <a:pPr marL="171450" indent="-1714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 smtClean="0"/>
              <a:t>ООО </a:t>
            </a:r>
            <a:r>
              <a:rPr lang="ru-RU" sz="1600" dirty="0"/>
              <a:t>УК «ЖЭУ № 3» (ИНН 5918840108, г. Лысьва), </a:t>
            </a:r>
          </a:p>
          <a:p>
            <a:pPr marL="171450" indent="-1714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 smtClean="0"/>
              <a:t>МП </a:t>
            </a:r>
            <a:r>
              <a:rPr lang="ru-RU" sz="1600" dirty="0" err="1"/>
              <a:t>Ординского</a:t>
            </a:r>
            <a:r>
              <a:rPr lang="ru-RU" sz="1600" dirty="0"/>
              <a:t> района «</a:t>
            </a:r>
            <a:r>
              <a:rPr lang="ru-RU" sz="1600" dirty="0" err="1"/>
              <a:t>Теплоплюс</a:t>
            </a:r>
            <a:r>
              <a:rPr lang="ru-RU" sz="1600" dirty="0"/>
              <a:t>» (ИНН 5945006205, </a:t>
            </a:r>
            <a:r>
              <a:rPr lang="ru-RU" sz="1600" dirty="0" err="1"/>
              <a:t>Ординский</a:t>
            </a:r>
            <a:r>
              <a:rPr lang="ru-RU" sz="1600" dirty="0"/>
              <a:t> район).</a:t>
            </a:r>
          </a:p>
          <a:p>
            <a:pPr marL="171450" indent="-1714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 smtClean="0"/>
              <a:t>ЗАО </a:t>
            </a:r>
            <a:r>
              <a:rPr lang="ru-RU" sz="1600" dirty="0"/>
              <a:t>«</a:t>
            </a:r>
            <a:r>
              <a:rPr lang="ru-RU" sz="1600" dirty="0" err="1"/>
              <a:t>Амбер-стройсервис</a:t>
            </a:r>
            <a:r>
              <a:rPr lang="ru-RU" sz="1600" dirty="0"/>
              <a:t>» (ИНН 5902126804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34" name="Прямоугольник 33"/>
          <p:cNvSpPr/>
          <p:nvPr/>
        </p:nvSpPr>
        <p:spPr>
          <a:xfrm rot="16200000">
            <a:off x="764040" y="5088469"/>
            <a:ext cx="1848959" cy="36933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АУТСАЙДЕРЫ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120835" y="4334860"/>
            <a:ext cx="651933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/>
              <a:t>ООО «УК «МАСТЕР КОМФОРТА» (ИНН 5906105668, г. Пермь), </a:t>
            </a:r>
          </a:p>
          <a:p>
            <a:pPr marL="285750" indent="-2857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/>
              <a:t>ООО «УК «ПМ» (ИНН 5908997156, г. Пермь), </a:t>
            </a:r>
          </a:p>
          <a:p>
            <a:pPr marL="285750" indent="-2857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/>
              <a:t>ООО «УК «Водолей» (ИНН 5908048091, г. Пермь),</a:t>
            </a:r>
          </a:p>
          <a:p>
            <a:pPr marL="285750" indent="-2857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/>
              <a:t>ООО «УК «Технология Урала» (ИНН 5905281413, г. Пермь), </a:t>
            </a:r>
          </a:p>
          <a:p>
            <a:pPr marL="285750" indent="-2857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/>
              <a:t>ООО «УК «Моторостроитель» (ИНН 5904180532, г. Пермь).</a:t>
            </a:r>
          </a:p>
          <a:p>
            <a:pPr marL="285750" indent="-285750">
              <a:lnSpc>
                <a:spcPts val="2200"/>
              </a:lnSpc>
              <a:buFont typeface="Arial" pitchFamily="34" charset="0"/>
              <a:buChar char="•"/>
            </a:pPr>
            <a:r>
              <a:rPr lang="ru-RU" sz="1600" dirty="0" smtClean="0"/>
              <a:t>ООО </a:t>
            </a:r>
            <a:r>
              <a:rPr lang="ru-RU" sz="1600" dirty="0"/>
              <a:t>УК «ЖИЛСЕРВИС» (ИНН 5904640010, г. Пермь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61711" y="6320725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11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51502" y="1682234"/>
            <a:ext cx="38826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rgbClr val="FF9900"/>
                </a:solidFill>
              </a:rPr>
              <a:t>портал </a:t>
            </a:r>
            <a:r>
              <a:rPr lang="ru-RU" sz="2400" dirty="0">
                <a:solidFill>
                  <a:srgbClr val="FF9900"/>
                </a:solidFill>
              </a:rPr>
              <a:t>«Управляем вместе»</a:t>
            </a:r>
          </a:p>
        </p:txBody>
      </p:sp>
    </p:spTree>
    <p:extLst>
      <p:ext uri="{BB962C8B-B14F-4D97-AF65-F5344CB8AC3E}">
        <p14:creationId xmlns:p14="http://schemas.microsoft.com/office/powerpoint/2010/main" val="2006327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274" y="4400550"/>
            <a:ext cx="979023" cy="80790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89427" y="2461361"/>
            <a:ext cx="2996719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500" dirty="0" smtClean="0"/>
              <a:t>СПАСИБО</a:t>
            </a:r>
            <a:br>
              <a:rPr lang="ru-RU" sz="3500" dirty="0" smtClean="0"/>
            </a:br>
            <a:r>
              <a:rPr lang="ru-RU" sz="3500" dirty="0" smtClean="0"/>
              <a:t>ЗА ВНИМАНИЕ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1382421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992031" y="2229181"/>
            <a:ext cx="5041493" cy="1676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085807" y="1058056"/>
            <a:ext cx="1466512" cy="141438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85807" y="1342326"/>
            <a:ext cx="14665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dirty="0"/>
              <a:t>20 989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98589" y="3919933"/>
            <a:ext cx="1209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в управлении управляющих компаний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580" y="1370626"/>
            <a:ext cx="708112" cy="90809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29266" y="708240"/>
            <a:ext cx="4798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НА ТЕРРИТОРИИ ПЕРМСКОГО КРАЯ 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61922" y="1739848"/>
            <a:ext cx="15841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МНОГО-</a:t>
            </a:r>
            <a:br>
              <a:rPr lang="ru-RU" sz="1200" dirty="0" smtClean="0"/>
            </a:br>
            <a:r>
              <a:rPr lang="ru-RU" sz="1200" dirty="0" smtClean="0"/>
              <a:t>КВАРТИРНЫХ ДОМОВ</a:t>
            </a:r>
            <a:endParaRPr lang="ru-RU" sz="12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425" y="1336379"/>
            <a:ext cx="708112" cy="9080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97"/>
          <a:stretch/>
        </p:blipFill>
        <p:spPr>
          <a:xfrm>
            <a:off x="4513280" y="1498322"/>
            <a:ext cx="708112" cy="73104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39"/>
          <a:stretch/>
        </p:blipFill>
        <p:spPr>
          <a:xfrm>
            <a:off x="5325412" y="1620394"/>
            <a:ext cx="708112" cy="608974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 rot="5400000">
            <a:off x="1187461" y="2473695"/>
            <a:ext cx="431800" cy="45807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930900" y="2996910"/>
            <a:ext cx="944923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92031" y="3304405"/>
            <a:ext cx="822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10 695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939080" y="3919933"/>
            <a:ext cx="1209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в управлении ТСЖ, ЖСК </a:t>
            </a:r>
          </a:p>
        </p:txBody>
      </p:sp>
      <p:sp>
        <p:nvSpPr>
          <p:cNvPr id="24" name="Стрелка вправо 23"/>
          <p:cNvSpPr/>
          <p:nvPr/>
        </p:nvSpPr>
        <p:spPr>
          <a:xfrm rot="5400000">
            <a:off x="3336419" y="2473695"/>
            <a:ext cx="431800" cy="45807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079858" y="2996910"/>
            <a:ext cx="944923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08725" y="3304405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2 537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574441" y="3907306"/>
            <a:ext cx="1501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в непосредственном управлении </a:t>
            </a:r>
          </a:p>
        </p:txBody>
      </p:sp>
      <p:sp>
        <p:nvSpPr>
          <p:cNvPr id="28" name="Стрелка вправо 27"/>
          <p:cNvSpPr/>
          <p:nvPr/>
        </p:nvSpPr>
        <p:spPr>
          <a:xfrm rot="5400000">
            <a:off x="5109512" y="2473695"/>
            <a:ext cx="431800" cy="45807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852951" y="2996910"/>
            <a:ext cx="944923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72592" y="3304405"/>
            <a:ext cx="7056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5 945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890551" y="5391052"/>
            <a:ext cx="14957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собственники помещений </a:t>
            </a:r>
            <a:r>
              <a:rPr lang="ru-RU" sz="1200" dirty="0" smtClean="0"/>
              <a:t>способ </a:t>
            </a:r>
            <a:r>
              <a:rPr lang="ru-RU" sz="1200" dirty="0"/>
              <a:t>управления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b="1" dirty="0" smtClean="0"/>
              <a:t>не </a:t>
            </a:r>
            <a:r>
              <a:rPr lang="ru-RU" sz="1200" b="1" dirty="0"/>
              <a:t>выбрали</a:t>
            </a:r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2374125" y="4809139"/>
            <a:ext cx="431800" cy="458076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924020" y="5270056"/>
            <a:ext cx="944923" cy="911337"/>
          </a:xfrm>
          <a:prstGeom prst="ellips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017211" y="5577551"/>
            <a:ext cx="8517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1 812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992031" y="4584017"/>
            <a:ext cx="5028931" cy="167691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405754" y="5346718"/>
            <a:ext cx="2615208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200" dirty="0"/>
              <a:t>г. </a:t>
            </a:r>
            <a:r>
              <a:rPr lang="ru-RU" sz="1200" dirty="0" err="1"/>
              <a:t>Губаха</a:t>
            </a:r>
            <a:r>
              <a:rPr lang="ru-RU" sz="1200" dirty="0"/>
              <a:t> – </a:t>
            </a:r>
            <a:r>
              <a:rPr lang="ru-RU" sz="1200" b="1" dirty="0"/>
              <a:t>240 </a:t>
            </a:r>
            <a:r>
              <a:rPr lang="ru-RU" sz="1200" b="1" dirty="0" smtClean="0"/>
              <a:t>домов</a:t>
            </a:r>
          </a:p>
          <a:p>
            <a:r>
              <a:rPr lang="ru-RU" sz="1200" dirty="0" smtClean="0"/>
              <a:t>г</a:t>
            </a:r>
            <a:r>
              <a:rPr lang="ru-RU" sz="1200" dirty="0"/>
              <a:t>. Кунгур – </a:t>
            </a:r>
            <a:r>
              <a:rPr lang="ru-RU" sz="1200" b="1" dirty="0" smtClean="0"/>
              <a:t>182 домов</a:t>
            </a:r>
          </a:p>
          <a:p>
            <a:r>
              <a:rPr lang="ru-RU" sz="1200" dirty="0" smtClean="0"/>
              <a:t>г</a:t>
            </a:r>
            <a:r>
              <a:rPr lang="ru-RU" sz="1200" dirty="0"/>
              <a:t>. Пермь – </a:t>
            </a:r>
            <a:r>
              <a:rPr lang="ru-RU" sz="1200" b="1" dirty="0" smtClean="0"/>
              <a:t>108 домов</a:t>
            </a:r>
          </a:p>
          <a:p>
            <a:r>
              <a:rPr lang="ru-RU" sz="1200" dirty="0" smtClean="0"/>
              <a:t>Нытва </a:t>
            </a:r>
            <a:r>
              <a:rPr lang="ru-RU" sz="1200" dirty="0"/>
              <a:t>– </a:t>
            </a:r>
            <a:r>
              <a:rPr lang="ru-RU" sz="1200" b="1" dirty="0" smtClean="0"/>
              <a:t>96 домов</a:t>
            </a:r>
          </a:p>
          <a:p>
            <a:r>
              <a:rPr lang="ru-RU" sz="1200" dirty="0" smtClean="0"/>
              <a:t>в  других  МО – 1 186 домов</a:t>
            </a:r>
            <a:endParaRPr lang="ru-RU" sz="12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881330" y="6362381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6881330" y="1256206"/>
            <a:ext cx="1072193" cy="1034083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99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33659" y="1390534"/>
            <a:ext cx="11675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/>
              <a:t>1 мая 2015-2018 ГОДА </a:t>
            </a:r>
            <a:endParaRPr lang="ru-RU" sz="2200" b="1" dirty="0"/>
          </a:p>
        </p:txBody>
      </p:sp>
      <p:sp>
        <p:nvSpPr>
          <p:cNvPr id="40" name="Стрелка вправо 39"/>
          <p:cNvSpPr/>
          <p:nvPr/>
        </p:nvSpPr>
        <p:spPr>
          <a:xfrm rot="5400000">
            <a:off x="7205051" y="2339060"/>
            <a:ext cx="431800" cy="45807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6838546" y="2784928"/>
            <a:ext cx="15895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ПРОЦЕДУРА ЛИЦЕНЗИРОВАНИЯ</a:t>
            </a:r>
            <a:endParaRPr lang="ru-RU" sz="12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7013801" y="3755047"/>
            <a:ext cx="762057" cy="430887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515</a:t>
            </a:r>
            <a:endParaRPr lang="ru-RU" sz="22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901626" y="4243747"/>
            <a:ext cx="14704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ЛИЦЕНЗИЙ</a:t>
            </a:r>
            <a:endParaRPr lang="ru-RU" sz="1200" dirty="0"/>
          </a:p>
        </p:txBody>
      </p:sp>
      <p:sp>
        <p:nvSpPr>
          <p:cNvPr id="44" name="Стрелка вправо 43"/>
          <p:cNvSpPr/>
          <p:nvPr/>
        </p:nvSpPr>
        <p:spPr>
          <a:xfrm rot="5400000">
            <a:off x="7191913" y="3281419"/>
            <a:ext cx="431800" cy="45807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664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Диаграмма 2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02658"/>
              </p:ext>
            </p:extLst>
          </p:nvPr>
        </p:nvGraphicFramePr>
        <p:xfrm>
          <a:off x="3104707" y="3296083"/>
          <a:ext cx="6420434" cy="3827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98" name="Text Box 10"/>
          <p:cNvSpPr txBox="1">
            <a:spLocks noChangeArrowheads="1"/>
          </p:cNvSpPr>
          <p:nvPr/>
        </p:nvSpPr>
        <p:spPr bwMode="auto">
          <a:xfrm>
            <a:off x="8692662" y="128589"/>
            <a:ext cx="288681" cy="257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" tIns="36000" rIns="18000" bIns="360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120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4105" name="TextBox 19"/>
          <p:cNvSpPr txBox="1">
            <a:spLocks noChangeArrowheads="1"/>
          </p:cNvSpPr>
          <p:nvPr/>
        </p:nvSpPr>
        <p:spPr bwMode="auto">
          <a:xfrm>
            <a:off x="944803" y="154326"/>
            <a:ext cx="7779758" cy="424732"/>
          </a:xfrm>
          <a:prstGeom prst="rect">
            <a:avLst/>
          </a:prstGeom>
          <a:extLst/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000" b="1"/>
            </a:lvl1pPr>
          </a:lstStyle>
          <a:p>
            <a:r>
              <a:rPr lang="ru-RU" altLang="ru-RU" sz="2160" dirty="0"/>
              <a:t>С ф е р ы  </a:t>
            </a:r>
            <a:r>
              <a:rPr lang="ru-RU" altLang="ru-RU" sz="2160" dirty="0" smtClean="0"/>
              <a:t> к </a:t>
            </a:r>
            <a:r>
              <a:rPr lang="ru-RU" altLang="ru-RU" sz="2160" dirty="0"/>
              <a:t>о н т р о л </a:t>
            </a:r>
            <a:r>
              <a:rPr lang="ru-RU" altLang="ru-RU" sz="2160" dirty="0" smtClean="0"/>
              <a:t>я / н </a:t>
            </a:r>
            <a:r>
              <a:rPr lang="ru-RU" altLang="ru-RU" sz="2160" dirty="0"/>
              <a:t>а д з о р а:</a:t>
            </a:r>
          </a:p>
        </p:txBody>
      </p:sp>
      <p:sp>
        <p:nvSpPr>
          <p:cNvPr id="15" name="AutoShape 24"/>
          <p:cNvSpPr>
            <a:spLocks noChangeArrowheads="1"/>
          </p:cNvSpPr>
          <p:nvPr/>
        </p:nvSpPr>
        <p:spPr bwMode="auto">
          <a:xfrm>
            <a:off x="6737978" y="940581"/>
            <a:ext cx="2200833" cy="1001125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Правомерность выбора УК,  создание ТСЖ</a:t>
            </a:r>
          </a:p>
          <a:p>
            <a:pPr algn="ctr">
              <a:lnSpc>
                <a:spcPct val="80000"/>
              </a:lnSpc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AutoShape 23"/>
          <p:cNvSpPr>
            <a:spLocks noChangeArrowheads="1"/>
          </p:cNvSpPr>
          <p:nvPr/>
        </p:nvSpPr>
        <p:spPr bwMode="auto">
          <a:xfrm>
            <a:off x="805869" y="815248"/>
            <a:ext cx="2706144" cy="973884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Использование,  сохранность жилфонда, предоставление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коммунальных услуг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AutoShape 23"/>
          <p:cNvSpPr>
            <a:spLocks noChangeArrowheads="1"/>
          </p:cNvSpPr>
          <p:nvPr/>
        </p:nvSpPr>
        <p:spPr bwMode="auto">
          <a:xfrm>
            <a:off x="3451345" y="853208"/>
            <a:ext cx="3080003" cy="755952"/>
          </a:xfrm>
          <a:prstGeom prst="roundRect">
            <a:avLst>
              <a:gd name="adj" fmla="val 16667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Порядок определения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размера</a:t>
            </a:r>
          </a:p>
          <a:p>
            <a:pPr algn="ctr">
              <a:lnSpc>
                <a:spcPct val="80000"/>
              </a:lnSpc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платы за жилищно-коммунальные услуги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4200534"/>
              </p:ext>
            </p:extLst>
          </p:nvPr>
        </p:nvGraphicFramePr>
        <p:xfrm>
          <a:off x="0" y="3108436"/>
          <a:ext cx="5709684" cy="3632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828404" y="2156954"/>
            <a:ext cx="50715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ИНСПЕКЦИЯ</a:t>
            </a:r>
            <a:endParaRPr lang="ru-RU" sz="2000" dirty="0"/>
          </a:p>
        </p:txBody>
      </p:sp>
      <p:sp>
        <p:nvSpPr>
          <p:cNvPr id="16" name="Овал 15"/>
          <p:cNvSpPr/>
          <p:nvPr/>
        </p:nvSpPr>
        <p:spPr>
          <a:xfrm>
            <a:off x="614443" y="1825700"/>
            <a:ext cx="1072193" cy="1034083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0679" y="1971060"/>
            <a:ext cx="9829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2017</a:t>
            </a:r>
            <a:br>
              <a:rPr lang="ru-RU" sz="2200" b="1" dirty="0" smtClean="0"/>
            </a:br>
            <a:r>
              <a:rPr lang="ru-RU" sz="2200" b="1" dirty="0" smtClean="0"/>
              <a:t>ГОД</a:t>
            </a:r>
            <a:endParaRPr lang="ru-RU" sz="22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939629" y="2056578"/>
            <a:ext cx="39922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/>
              <a:t>17 021 </a:t>
            </a:r>
            <a:r>
              <a:rPr lang="ru-RU" dirty="0" smtClean="0"/>
              <a:t>обращение </a:t>
            </a:r>
            <a:br>
              <a:rPr lang="ru-RU" dirty="0" smtClean="0"/>
            </a:br>
            <a:r>
              <a:rPr lang="ru-RU" dirty="0" smtClean="0"/>
              <a:t>по вопросам: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>
            <a:off x="3330368" y="2018556"/>
            <a:ext cx="571499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 вниз 2"/>
          <p:cNvSpPr/>
          <p:nvPr/>
        </p:nvSpPr>
        <p:spPr>
          <a:xfrm>
            <a:off x="2381693" y="628867"/>
            <a:ext cx="372140" cy="311714"/>
          </a:xfrm>
          <a:prstGeom prst="down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4815909" y="638125"/>
            <a:ext cx="372140" cy="311714"/>
          </a:xfrm>
          <a:prstGeom prst="down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7652324" y="628867"/>
            <a:ext cx="372140" cy="311714"/>
          </a:xfrm>
          <a:prstGeom prst="down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4252620" y="3030269"/>
            <a:ext cx="4689385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6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Количество </a:t>
            </a:r>
            <a:r>
              <a:rPr lang="ru-RU" dirty="0" smtClean="0"/>
              <a:t>выявленных </a:t>
            </a:r>
            <a:br>
              <a:rPr lang="ru-RU" dirty="0" smtClean="0"/>
            </a:br>
            <a:r>
              <a:rPr lang="ru-RU" dirty="0" smtClean="0"/>
              <a:t>нарушений </a:t>
            </a:r>
            <a:r>
              <a:rPr lang="ru-RU" u="sng" dirty="0" smtClean="0"/>
              <a:t>9465</a:t>
            </a:r>
            <a:endParaRPr lang="ru-RU" u="sng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592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5437" y="1846630"/>
            <a:ext cx="2305500" cy="369332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Обследовано МКД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365056" y="1846630"/>
            <a:ext cx="2319692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99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Выявлено нарушений</a:t>
            </a:r>
            <a:endParaRPr lang="ru-RU" dirty="0"/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1623220" y="2260776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22" name="Овал 21"/>
          <p:cNvSpPr/>
          <p:nvPr/>
        </p:nvSpPr>
        <p:spPr>
          <a:xfrm>
            <a:off x="904875" y="2975664"/>
            <a:ext cx="1473337" cy="1420969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4 </a:t>
            </a:r>
            <a:r>
              <a:rPr lang="ru-RU" sz="2800" dirty="0" smtClean="0">
                <a:solidFill>
                  <a:schemeClr val="tx1"/>
                </a:solidFill>
              </a:rPr>
              <a:t>820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3887171" y="2285678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4" name="Овал 33"/>
          <p:cNvSpPr/>
          <p:nvPr/>
        </p:nvSpPr>
        <p:spPr>
          <a:xfrm>
            <a:off x="3476626" y="2975664"/>
            <a:ext cx="1452712" cy="1420969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5 868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6413996" y="2294644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38" name="Овал 37"/>
          <p:cNvSpPr/>
          <p:nvPr/>
        </p:nvSpPr>
        <p:spPr>
          <a:xfrm>
            <a:off x="6014515" y="2975664"/>
            <a:ext cx="1473337" cy="1420969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4 988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426" y="5054923"/>
            <a:ext cx="1131766" cy="118969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772700" y="6374938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4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46411" y="394217"/>
            <a:ext cx="76836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КОНТРОЛЬ ЗА СОБЛЮДЕНИЕМ ТРЕБОВАНИЙ К ИСПОЛЬЗОВАНИЮ,  СОХРАННОСТИ ЖИЛФОНДА, ПРЕДОСТАВЛЕНИЯ КОММУНАЛЬНЫХ УСЛУГ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804309" y="1850719"/>
            <a:ext cx="2358616" cy="369332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Устранено нарушений</a:t>
            </a: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976593" y="3277443"/>
            <a:ext cx="1026260" cy="94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85 %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99387" y="4634109"/>
            <a:ext cx="4158865" cy="2031325"/>
          </a:xfrm>
          <a:prstGeom prst="rect">
            <a:avLst/>
          </a:prstGeom>
          <a:solidFill>
            <a:schemeClr val="bg1"/>
          </a:solidFill>
          <a:ln w="19050">
            <a:solidFill>
              <a:srgbClr val="FF99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Виды нарушений: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ненадлежащее содержание общего имущества;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некачественное предоставление КУ;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отсутствие общедомовых приборов учета;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некачественная подготовка к зиме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1132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89592" y="495942"/>
            <a:ext cx="71956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ОБЕСПЕЧЕНИЕ ТРЕБОВАНИЙ БЕЗОПАСНОСТИ </a:t>
            </a:r>
          </a:p>
          <a:p>
            <a:pPr algn="ctr"/>
            <a:r>
              <a:rPr lang="ru-RU" sz="2000" dirty="0" smtClean="0"/>
              <a:t>использования внутридомового и внутриквартирного газового оборудования</a:t>
            </a:r>
            <a:endParaRPr lang="ru-RU" sz="20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389592" y="2629537"/>
            <a:ext cx="2110375" cy="369332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ОБСЛЕДОВАНО</a:t>
            </a:r>
            <a:endParaRPr lang="ru-RU" dirty="0"/>
          </a:p>
        </p:txBody>
      </p:sp>
      <p:sp>
        <p:nvSpPr>
          <p:cNvPr id="35" name="Овал 34"/>
          <p:cNvSpPr/>
          <p:nvPr/>
        </p:nvSpPr>
        <p:spPr>
          <a:xfrm>
            <a:off x="4901675" y="1901267"/>
            <a:ext cx="914925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023949" y="2208762"/>
            <a:ext cx="670376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b="1" dirty="0" smtClean="0"/>
              <a:t>108</a:t>
            </a:r>
            <a:endParaRPr lang="ru-RU" sz="25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937865" y="2179585"/>
            <a:ext cx="13480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МНОГОКВАРТИРНЫХ ДОМОВ</a:t>
            </a:r>
            <a:endParaRPr lang="ru-RU" sz="1000" dirty="0"/>
          </a:p>
        </p:txBody>
      </p:sp>
      <p:sp>
        <p:nvSpPr>
          <p:cNvPr id="39" name="Овал 38"/>
          <p:cNvSpPr/>
          <p:nvPr/>
        </p:nvSpPr>
        <p:spPr>
          <a:xfrm>
            <a:off x="4901675" y="2961788"/>
            <a:ext cx="914925" cy="9113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185852" y="3185763"/>
            <a:ext cx="34657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b="1" dirty="0" smtClean="0"/>
              <a:t>8</a:t>
            </a:r>
            <a:endParaRPr lang="ru-RU" sz="25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185294" y="1697330"/>
            <a:ext cx="13480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dirty="0" smtClean="0">
                <a:solidFill>
                  <a:srgbClr val="FF9900"/>
                </a:solidFill>
              </a:rPr>
              <a:t>}</a:t>
            </a:r>
            <a:endParaRPr lang="ru-RU" sz="12000" dirty="0">
              <a:solidFill>
                <a:srgbClr val="FF99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937864" y="3296970"/>
            <a:ext cx="13480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ПРЕДОСТЕРЕЖЕНИЙ</a:t>
            </a:r>
            <a:endParaRPr lang="ru-RU" sz="1000" dirty="0"/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197" y="2229073"/>
            <a:ext cx="778923" cy="998905"/>
          </a:xfrm>
          <a:prstGeom prst="rect">
            <a:avLst/>
          </a:prstGeom>
        </p:spPr>
      </p:pic>
      <p:sp>
        <p:nvSpPr>
          <p:cNvPr id="44" name="Прямоугольник 43"/>
          <p:cNvSpPr/>
          <p:nvPr/>
        </p:nvSpPr>
        <p:spPr>
          <a:xfrm>
            <a:off x="1389590" y="4340717"/>
            <a:ext cx="2110375" cy="64633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ПРИОСТАНОВЛЕНА</a:t>
            </a:r>
            <a:br>
              <a:rPr lang="ru-RU" dirty="0" smtClean="0"/>
            </a:br>
            <a:r>
              <a:rPr lang="ru-RU" dirty="0" smtClean="0"/>
              <a:t>ПОДАЧА ГАЗА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866" y="4061741"/>
            <a:ext cx="942836" cy="925858"/>
          </a:xfrm>
          <a:prstGeom prst="rect">
            <a:avLst/>
          </a:prstGeom>
        </p:spPr>
      </p:pic>
      <p:sp>
        <p:nvSpPr>
          <p:cNvPr id="45" name="Овал 44"/>
          <p:cNvSpPr/>
          <p:nvPr/>
        </p:nvSpPr>
        <p:spPr>
          <a:xfrm>
            <a:off x="4901672" y="4085705"/>
            <a:ext cx="914925" cy="9113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104898" y="4309680"/>
            <a:ext cx="508473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b="1" dirty="0" smtClean="0"/>
              <a:t>11</a:t>
            </a:r>
            <a:endParaRPr lang="ru-RU" sz="25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5937861" y="4420887"/>
            <a:ext cx="13480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ДОМОВ</a:t>
            </a:r>
            <a:endParaRPr lang="ru-RU" sz="10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4151447" y="3544843"/>
            <a:ext cx="134804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0" dirty="0" smtClean="0">
                <a:solidFill>
                  <a:schemeClr val="bg1">
                    <a:lumMod val="65000"/>
                  </a:schemeClr>
                </a:solidFill>
              </a:rPr>
              <a:t>}</a:t>
            </a:r>
            <a:endParaRPr lang="ru-RU" sz="12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389592" y="5572050"/>
            <a:ext cx="1618924" cy="246221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sz="1000" dirty="0"/>
              <a:t>ПРОМЕЖУТОЧНЫЕ </a:t>
            </a:r>
            <a:r>
              <a:rPr lang="ru-RU" sz="1000" dirty="0" smtClean="0"/>
              <a:t>ИТОГИ </a:t>
            </a:r>
            <a:endParaRPr lang="ru-RU" sz="1000" dirty="0"/>
          </a:p>
        </p:txBody>
      </p:sp>
      <p:sp>
        <p:nvSpPr>
          <p:cNvPr id="50" name="Стрелка вправо 49"/>
          <p:cNvSpPr/>
          <p:nvPr/>
        </p:nvSpPr>
        <p:spPr>
          <a:xfrm>
            <a:off x="3081868" y="5423787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495126" y="5483835"/>
            <a:ext cx="26475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9900"/>
                </a:solidFill>
              </a:rPr>
              <a:t>1 июля, 1 августа </a:t>
            </a:r>
            <a:r>
              <a:rPr lang="ru-RU" b="1" dirty="0" smtClean="0">
                <a:solidFill>
                  <a:srgbClr val="FF9900"/>
                </a:solidFill>
              </a:rPr>
              <a:t> 2018 </a:t>
            </a:r>
            <a:r>
              <a:rPr lang="ru-RU" b="1" dirty="0">
                <a:solidFill>
                  <a:srgbClr val="FF9900"/>
                </a:solidFill>
              </a:rPr>
              <a:t>г.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369926" y="6133302"/>
            <a:ext cx="1584088" cy="246221"/>
          </a:xfrm>
          <a:prstGeom prst="rect">
            <a:avLst/>
          </a:prstGeom>
          <a:solidFill>
            <a:srgbClr val="FF9900"/>
          </a:solidFill>
        </p:spPr>
        <p:txBody>
          <a:bodyPr wrap="none">
            <a:spAutoFit/>
          </a:bodyPr>
          <a:lstStyle/>
          <a:p>
            <a:r>
              <a:rPr lang="ru-RU" sz="1000" dirty="0" smtClean="0"/>
              <a:t>ОКОНЧАТЕЛЬНЫЕ ИТОГИ</a:t>
            </a:r>
            <a:endParaRPr lang="ru-RU" sz="1000" dirty="0"/>
          </a:p>
        </p:txBody>
      </p:sp>
      <p:sp>
        <p:nvSpPr>
          <p:cNvPr id="53" name="Стрелка вправо 52"/>
          <p:cNvSpPr/>
          <p:nvPr/>
        </p:nvSpPr>
        <p:spPr>
          <a:xfrm>
            <a:off x="3062202" y="5985039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3475460" y="6045087"/>
            <a:ext cx="22063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9900"/>
                </a:solidFill>
              </a:rPr>
              <a:t>до 15 сентября 2018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37960" y="6339222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636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2610625" y="1773034"/>
            <a:ext cx="50715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ИНСПЕКЦИЯ</a:t>
            </a:r>
            <a:endParaRPr lang="ru-RU" sz="2000" dirty="0"/>
          </a:p>
        </p:txBody>
      </p:sp>
      <p:sp>
        <p:nvSpPr>
          <p:cNvPr id="12" name="Овал 11"/>
          <p:cNvSpPr/>
          <p:nvPr/>
        </p:nvSpPr>
        <p:spPr>
          <a:xfrm>
            <a:off x="1386031" y="1409881"/>
            <a:ext cx="1072193" cy="1034083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52900" y="1555241"/>
            <a:ext cx="98299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/>
              <a:t>2017</a:t>
            </a:r>
            <a:br>
              <a:rPr lang="ru-RU" sz="2200" b="1" dirty="0" smtClean="0"/>
            </a:br>
            <a:r>
              <a:rPr lang="ru-RU" sz="2200" b="1" dirty="0" smtClean="0"/>
              <a:t>ГОД</a:t>
            </a:r>
            <a:endParaRPr lang="ru-RU" sz="22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753749" y="1704557"/>
            <a:ext cx="215745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 smtClean="0"/>
              <a:t>5000</a:t>
            </a:r>
            <a:r>
              <a:rPr lang="ru-RU" dirty="0" smtClean="0"/>
              <a:t> обращений</a:t>
            </a:r>
            <a:endParaRPr lang="ru-RU" dirty="0"/>
          </a:p>
        </p:txBody>
      </p:sp>
      <p:sp>
        <p:nvSpPr>
          <p:cNvPr id="14" name="Стрелка вправо 13"/>
          <p:cNvSpPr/>
          <p:nvPr/>
        </p:nvSpPr>
        <p:spPr>
          <a:xfrm>
            <a:off x="4112589" y="1666535"/>
            <a:ext cx="571499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466942" y="2817627"/>
            <a:ext cx="6635658" cy="276999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sz="1200" dirty="0" smtClean="0"/>
              <a:t>ПЕРЕРАСЧЕТ ПЛАТЫ ЗА ЖИЛИЩНО-КОММУНАЛЬНЫЕ УСЛУГИ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5631233" y="2771460"/>
            <a:ext cx="2588016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9900"/>
            </a:solidFill>
          </a:ln>
        </p:spPr>
        <p:txBody>
          <a:bodyPr wrap="none">
            <a:spAutoFit/>
          </a:bodyPr>
          <a:lstStyle/>
          <a:p>
            <a:r>
              <a:rPr lang="ru-RU" dirty="0"/>
              <a:t>19 млн.  800 тыс. рублей</a:t>
            </a:r>
          </a:p>
        </p:txBody>
      </p:sp>
      <p:sp>
        <p:nvSpPr>
          <p:cNvPr id="20" name="Стрелка вправо 19"/>
          <p:cNvSpPr/>
          <p:nvPr/>
        </p:nvSpPr>
        <p:spPr>
          <a:xfrm rot="5400000">
            <a:off x="1614778" y="3231773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292536" y="4869684"/>
            <a:ext cx="1209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по </a:t>
            </a:r>
            <a:br>
              <a:rPr lang="ru-RU" sz="1200" dirty="0" smtClean="0"/>
            </a:br>
            <a:r>
              <a:rPr lang="ru-RU" sz="1200" dirty="0" smtClean="0"/>
              <a:t>отоплению </a:t>
            </a:r>
            <a:endParaRPr lang="ru-RU" sz="1200" dirty="0"/>
          </a:p>
        </p:txBody>
      </p:sp>
      <p:sp>
        <p:nvSpPr>
          <p:cNvPr id="22" name="Овал 21"/>
          <p:cNvSpPr/>
          <p:nvPr/>
        </p:nvSpPr>
        <p:spPr>
          <a:xfrm>
            <a:off x="1424847" y="3946661"/>
            <a:ext cx="944923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36408" y="4064518"/>
            <a:ext cx="58701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/>
              <a:t>12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1000" b="1" dirty="0" smtClean="0"/>
              <a:t>млн</a:t>
            </a:r>
            <a:r>
              <a:rPr lang="ru-RU" sz="1000" b="1" dirty="0"/>
              <a:t>. </a:t>
            </a: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/>
              <a:t>рублей</a:t>
            </a:r>
            <a:endParaRPr lang="ru-RU" sz="1000" b="1" dirty="0"/>
          </a:p>
        </p:txBody>
      </p:sp>
      <p:sp>
        <p:nvSpPr>
          <p:cNvPr id="32" name="Стрелка вправо 31"/>
          <p:cNvSpPr/>
          <p:nvPr/>
        </p:nvSpPr>
        <p:spPr>
          <a:xfrm rot="5400000">
            <a:off x="3905391" y="3248707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3556003" y="4886618"/>
            <a:ext cx="13128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по электроэнергии </a:t>
            </a:r>
          </a:p>
        </p:txBody>
      </p:sp>
      <p:sp>
        <p:nvSpPr>
          <p:cNvPr id="34" name="Овал 33"/>
          <p:cNvSpPr/>
          <p:nvPr/>
        </p:nvSpPr>
        <p:spPr>
          <a:xfrm>
            <a:off x="3715460" y="3963595"/>
            <a:ext cx="944923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927021" y="4081452"/>
            <a:ext cx="58701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3 </a:t>
            </a:r>
            <a:br>
              <a:rPr lang="ru-RU" b="1" dirty="0" smtClean="0"/>
            </a:br>
            <a:r>
              <a:rPr lang="ru-RU" sz="1000" b="1" dirty="0" smtClean="0"/>
              <a:t>млн</a:t>
            </a:r>
            <a:r>
              <a:rPr lang="ru-RU" sz="1000" b="1" dirty="0"/>
              <a:t>. </a:t>
            </a: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/>
              <a:t>рублей</a:t>
            </a:r>
            <a:endParaRPr lang="ru-RU" sz="1000" b="1" dirty="0"/>
          </a:p>
        </p:txBody>
      </p:sp>
      <p:sp>
        <p:nvSpPr>
          <p:cNvPr id="36" name="Стрелка вправо 35"/>
          <p:cNvSpPr/>
          <p:nvPr/>
        </p:nvSpPr>
        <p:spPr>
          <a:xfrm rot="5400000">
            <a:off x="6196004" y="3265641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782733" y="4903552"/>
            <a:ext cx="14223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по  горячему, холодному водоснабжению</a:t>
            </a:r>
          </a:p>
        </p:txBody>
      </p:sp>
      <p:sp>
        <p:nvSpPr>
          <p:cNvPr id="38" name="Овал 37"/>
          <p:cNvSpPr/>
          <p:nvPr/>
        </p:nvSpPr>
        <p:spPr>
          <a:xfrm>
            <a:off x="6006073" y="3980529"/>
            <a:ext cx="944923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217634" y="4098386"/>
            <a:ext cx="587019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/>
              <a:t>2 </a:t>
            </a:r>
            <a:br>
              <a:rPr lang="ru-RU" b="1" dirty="0" smtClean="0"/>
            </a:br>
            <a:r>
              <a:rPr lang="ru-RU" sz="1000" b="1" dirty="0" smtClean="0"/>
              <a:t>млн</a:t>
            </a:r>
            <a:r>
              <a:rPr lang="ru-RU" sz="1000" b="1" dirty="0"/>
              <a:t>. </a:t>
            </a:r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1000" b="1" dirty="0" smtClean="0"/>
              <a:t>рублей</a:t>
            </a:r>
            <a:endParaRPr lang="ru-RU" sz="1000" b="1" dirty="0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111" y="5484427"/>
            <a:ext cx="1136828" cy="938215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946" y="5526764"/>
            <a:ext cx="837886" cy="895880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61" y="5629927"/>
            <a:ext cx="754117" cy="792717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29928" y="6422642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6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05468" y="394218"/>
            <a:ext cx="79293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КОНТРОЛЬ ЗА </a:t>
            </a:r>
            <a:r>
              <a:rPr lang="ru-RU" sz="2000" b="1" dirty="0" smtClean="0"/>
              <a:t>СОБЛЮДЕНИЕМ ТРЕБОВАНИЙ К ПОРЯДКУ ОПРЕДЕЛЕНИЯ РАЗМЕРА  ПЛАТЫ ЗА КОММУНАЛЬНЫЕ УСЛУГИ, СОДЕРЖАНИЕ ЖИЛОГО ПОМЕЩЕНИЯ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91214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59248" y="6414835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7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105468" y="394218"/>
            <a:ext cx="79293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КОНТРОЛЬ ЗА СОБЛЮДЕНИЕМ ТРЕБОВАНИЙ</a:t>
            </a:r>
          </a:p>
          <a:p>
            <a:pPr algn="ctr"/>
            <a:r>
              <a:rPr lang="ru-RU" sz="2000" b="1" dirty="0" smtClean="0"/>
              <a:t> К ПОРЯДКУ ВЫБОРА УК,  СОЗДАНИЯ ТСЖ</a:t>
            </a:r>
            <a:endParaRPr lang="ru-RU" sz="20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1581747" y="4080467"/>
            <a:ext cx="3084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«ДВОЙНЫЕ» КВИТАНЦИИ</a:t>
            </a:r>
          </a:p>
          <a:p>
            <a:r>
              <a:rPr lang="ru-RU" sz="2000" dirty="0" smtClean="0"/>
              <a:t>(в течение 2017 года):</a:t>
            </a:r>
            <a:endParaRPr lang="ru-RU" sz="2000" dirty="0"/>
          </a:p>
        </p:txBody>
      </p:sp>
      <p:sp>
        <p:nvSpPr>
          <p:cNvPr id="27" name="Овал 26"/>
          <p:cNvSpPr/>
          <p:nvPr/>
        </p:nvSpPr>
        <p:spPr>
          <a:xfrm>
            <a:off x="4822446" y="3995351"/>
            <a:ext cx="914925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50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6493751" y="3995352"/>
            <a:ext cx="914925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29" name="Стрелка вправо 28"/>
          <p:cNvSpPr/>
          <p:nvPr/>
        </p:nvSpPr>
        <p:spPr>
          <a:xfrm>
            <a:off x="5962650" y="4182648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191194" y="1304815"/>
            <a:ext cx="2285432" cy="369332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Проведено проверок</a:t>
            </a:r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3563518" y="1304817"/>
            <a:ext cx="2399132" cy="369332"/>
          </a:xfrm>
          <a:prstGeom prst="rect">
            <a:avLst/>
          </a:prstGeom>
          <a:solidFill>
            <a:schemeClr val="bg1"/>
          </a:solidFill>
          <a:ln w="19050">
            <a:solidFill>
              <a:srgbClr val="FF9900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/>
              <a:t>Выявлено нарушения</a:t>
            </a:r>
            <a:endParaRPr lang="ru-RU" dirty="0"/>
          </a:p>
        </p:txBody>
      </p:sp>
      <p:sp>
        <p:nvSpPr>
          <p:cNvPr id="48" name="Стрелка вправо 47"/>
          <p:cNvSpPr/>
          <p:nvPr/>
        </p:nvSpPr>
        <p:spPr>
          <a:xfrm rot="5400000">
            <a:off x="1588400" y="1721294"/>
            <a:ext cx="694681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49" name="Овал 48"/>
          <p:cNvSpPr/>
          <p:nvPr/>
        </p:nvSpPr>
        <p:spPr>
          <a:xfrm>
            <a:off x="1251898" y="2407296"/>
            <a:ext cx="1489679" cy="1436730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1 </a:t>
            </a:r>
            <a:r>
              <a:rPr lang="ru-RU" sz="2800" dirty="0" smtClean="0">
                <a:solidFill>
                  <a:schemeClr val="tx1"/>
                </a:solidFill>
              </a:rPr>
              <a:t>385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1" name="Стрелка вправо 50"/>
          <p:cNvSpPr/>
          <p:nvPr/>
        </p:nvSpPr>
        <p:spPr>
          <a:xfrm rot="5400000">
            <a:off x="4097420" y="1747241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52" name="Овал 51"/>
          <p:cNvSpPr/>
          <p:nvPr/>
        </p:nvSpPr>
        <p:spPr>
          <a:xfrm>
            <a:off x="3677818" y="2407296"/>
            <a:ext cx="1489679" cy="1436730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1 419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3" name="Стрелка вправо 52"/>
          <p:cNvSpPr/>
          <p:nvPr/>
        </p:nvSpPr>
        <p:spPr>
          <a:xfrm rot="5400000">
            <a:off x="6785543" y="1747241"/>
            <a:ext cx="642782" cy="495372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54" name="Овал 53"/>
          <p:cNvSpPr/>
          <p:nvPr/>
        </p:nvSpPr>
        <p:spPr>
          <a:xfrm>
            <a:off x="6382993" y="2433244"/>
            <a:ext cx="1435869" cy="1384833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1 206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6102192" y="1307433"/>
            <a:ext cx="2356008" cy="369332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Устранено нарушений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5202092" y="2433743"/>
            <a:ext cx="1026260" cy="94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90 %</a:t>
            </a:r>
            <a:endParaRPr lang="ru-RU" dirty="0">
              <a:solidFill>
                <a:schemeClr val="tx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883018" y="4002274"/>
            <a:ext cx="585359" cy="738986"/>
            <a:chOff x="1057843" y="5572124"/>
            <a:chExt cx="785138" cy="1023658"/>
          </a:xfrm>
          <a:solidFill>
            <a:schemeClr val="bg2">
              <a:lumMod val="90000"/>
            </a:schemeClr>
          </a:solidFill>
        </p:grpSpPr>
        <p:sp>
          <p:nvSpPr>
            <p:cNvPr id="2" name="Document"/>
            <p:cNvSpPr>
              <a:spLocks noEditPoints="1" noChangeArrowheads="1"/>
            </p:cNvSpPr>
            <p:nvPr/>
          </p:nvSpPr>
          <p:spPr bwMode="auto">
            <a:xfrm>
              <a:off x="1156648" y="5572124"/>
              <a:ext cx="686333" cy="918333"/>
            </a:xfrm>
            <a:custGeom>
              <a:avLst/>
              <a:gdLst>
                <a:gd name="T0" fmla="*/ 10757 w 21600"/>
                <a:gd name="T1" fmla="*/ 21632 h 21600"/>
                <a:gd name="T2" fmla="*/ 85 w 21600"/>
                <a:gd name="T3" fmla="*/ 10849 h 21600"/>
                <a:gd name="T4" fmla="*/ 10757 w 21600"/>
                <a:gd name="T5" fmla="*/ 81 h 21600"/>
                <a:gd name="T6" fmla="*/ 21706 w 21600"/>
                <a:gd name="T7" fmla="*/ 10652 h 21600"/>
                <a:gd name="T8" fmla="*/ 10757 w 21600"/>
                <a:gd name="T9" fmla="*/ 21632 h 21600"/>
                <a:gd name="T10" fmla="*/ 0 w 21600"/>
                <a:gd name="T11" fmla="*/ 0 h 21600"/>
                <a:gd name="T12" fmla="*/ 21600 w 21600"/>
                <a:gd name="T13" fmla="*/ 0 h 21600"/>
                <a:gd name="T14" fmla="*/ 21600 w 21600"/>
                <a:gd name="T15" fmla="*/ 21600 h 21600"/>
                <a:gd name="T16" fmla="*/ 977 w 21600"/>
                <a:gd name="T17" fmla="*/ 818 h 21600"/>
                <a:gd name="T18" fmla="*/ 20622 w 21600"/>
                <a:gd name="T19" fmla="*/ 1642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57" y="21632"/>
                  </a:moveTo>
                  <a:lnTo>
                    <a:pt x="5187" y="21632"/>
                  </a:lnTo>
                  <a:lnTo>
                    <a:pt x="85" y="17509"/>
                  </a:lnTo>
                  <a:lnTo>
                    <a:pt x="85" y="10849"/>
                  </a:lnTo>
                  <a:lnTo>
                    <a:pt x="85" y="81"/>
                  </a:lnTo>
                  <a:lnTo>
                    <a:pt x="10757" y="81"/>
                  </a:lnTo>
                  <a:lnTo>
                    <a:pt x="21706" y="81"/>
                  </a:lnTo>
                  <a:lnTo>
                    <a:pt x="21706" y="10652"/>
                  </a:lnTo>
                  <a:lnTo>
                    <a:pt x="21706" y="21632"/>
                  </a:lnTo>
                  <a:lnTo>
                    <a:pt x="10757" y="21632"/>
                  </a:lnTo>
                  <a:close/>
                </a:path>
                <a:path w="21600" h="21600">
                  <a:moveTo>
                    <a:pt x="85" y="17509"/>
                  </a:moveTo>
                  <a:lnTo>
                    <a:pt x="5187" y="17509"/>
                  </a:lnTo>
                  <a:lnTo>
                    <a:pt x="5187" y="21632"/>
                  </a:lnTo>
                  <a:lnTo>
                    <a:pt x="85" y="17509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Document"/>
            <p:cNvSpPr>
              <a:spLocks noEditPoints="1" noChangeArrowheads="1"/>
            </p:cNvSpPr>
            <p:nvPr/>
          </p:nvSpPr>
          <p:spPr bwMode="auto">
            <a:xfrm>
              <a:off x="1057843" y="5677449"/>
              <a:ext cx="686333" cy="918333"/>
            </a:xfrm>
            <a:custGeom>
              <a:avLst/>
              <a:gdLst>
                <a:gd name="T0" fmla="*/ 10757 w 21600"/>
                <a:gd name="T1" fmla="*/ 21632 h 21600"/>
                <a:gd name="T2" fmla="*/ 85 w 21600"/>
                <a:gd name="T3" fmla="*/ 10849 h 21600"/>
                <a:gd name="T4" fmla="*/ 10757 w 21600"/>
                <a:gd name="T5" fmla="*/ 81 h 21600"/>
                <a:gd name="T6" fmla="*/ 21706 w 21600"/>
                <a:gd name="T7" fmla="*/ 10652 h 21600"/>
                <a:gd name="T8" fmla="*/ 10757 w 21600"/>
                <a:gd name="T9" fmla="*/ 21632 h 21600"/>
                <a:gd name="T10" fmla="*/ 0 w 21600"/>
                <a:gd name="T11" fmla="*/ 0 h 21600"/>
                <a:gd name="T12" fmla="*/ 21600 w 21600"/>
                <a:gd name="T13" fmla="*/ 0 h 21600"/>
                <a:gd name="T14" fmla="*/ 21600 w 21600"/>
                <a:gd name="T15" fmla="*/ 21600 h 21600"/>
                <a:gd name="T16" fmla="*/ 977 w 21600"/>
                <a:gd name="T17" fmla="*/ 818 h 21600"/>
                <a:gd name="T18" fmla="*/ 20622 w 21600"/>
                <a:gd name="T19" fmla="*/ 1642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0757" y="21632"/>
                  </a:moveTo>
                  <a:lnTo>
                    <a:pt x="5187" y="21632"/>
                  </a:lnTo>
                  <a:lnTo>
                    <a:pt x="85" y="17509"/>
                  </a:lnTo>
                  <a:lnTo>
                    <a:pt x="85" y="10849"/>
                  </a:lnTo>
                  <a:lnTo>
                    <a:pt x="85" y="81"/>
                  </a:lnTo>
                  <a:lnTo>
                    <a:pt x="10757" y="81"/>
                  </a:lnTo>
                  <a:lnTo>
                    <a:pt x="21706" y="81"/>
                  </a:lnTo>
                  <a:lnTo>
                    <a:pt x="21706" y="10652"/>
                  </a:lnTo>
                  <a:lnTo>
                    <a:pt x="21706" y="21632"/>
                  </a:lnTo>
                  <a:lnTo>
                    <a:pt x="10757" y="21632"/>
                  </a:lnTo>
                  <a:close/>
                </a:path>
                <a:path w="21600" h="21600">
                  <a:moveTo>
                    <a:pt x="85" y="17509"/>
                  </a:moveTo>
                  <a:lnTo>
                    <a:pt x="5187" y="17509"/>
                  </a:lnTo>
                  <a:lnTo>
                    <a:pt x="5187" y="21632"/>
                  </a:lnTo>
                  <a:lnTo>
                    <a:pt x="85" y="17509"/>
                  </a:lnTo>
                  <a:close/>
                </a:path>
              </a:pathLst>
            </a:custGeom>
            <a:grpFill/>
            <a:ln w="952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459948" y="5122741"/>
            <a:ext cx="5328348" cy="1569660"/>
          </a:xfrm>
          <a:prstGeom prst="rect">
            <a:avLst/>
          </a:prstGeom>
          <a:noFill/>
          <a:ln w="19050">
            <a:solidFill>
              <a:srgbClr val="FF990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 smtClean="0"/>
              <a:t>Виды нарушений: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несоблюдение порядка проведения собраний собственников;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smtClean="0"/>
              <a:t>предъявление платежных документов УК, выбранной с нарушением ЖК РФ;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 err="1" smtClean="0"/>
              <a:t>непередача</a:t>
            </a:r>
            <a:r>
              <a:rPr lang="ru-RU" sz="1600" dirty="0" smtClean="0"/>
              <a:t> тех. документации вновь выбранной УК</a:t>
            </a:r>
          </a:p>
        </p:txBody>
      </p:sp>
    </p:spTree>
    <p:extLst>
      <p:ext uri="{BB962C8B-B14F-4D97-AF65-F5344CB8AC3E}">
        <p14:creationId xmlns:p14="http://schemas.microsoft.com/office/powerpoint/2010/main" val="3742518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59223" y="908296"/>
            <a:ext cx="51109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ПРЯМЫЕ РАСЧЕТЫ С РСО </a:t>
            </a:r>
            <a:endParaRPr lang="ru-RU" sz="2000" dirty="0"/>
          </a:p>
        </p:txBody>
      </p:sp>
      <p:sp>
        <p:nvSpPr>
          <p:cNvPr id="24" name="Стрелка вправо 23"/>
          <p:cNvSpPr/>
          <p:nvPr/>
        </p:nvSpPr>
        <p:spPr>
          <a:xfrm>
            <a:off x="4580473" y="839978"/>
            <a:ext cx="431800" cy="53674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050338" y="652682"/>
            <a:ext cx="914925" cy="911337"/>
          </a:xfrm>
          <a:prstGeom prst="ellipse">
            <a:avLst/>
          </a:prstGeom>
          <a:solidFill>
            <a:srgbClr val="FF99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97927" y="850106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85,7 </a:t>
            </a:r>
            <a:endParaRPr lang="ru-RU" sz="25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977662" y="933818"/>
            <a:ext cx="128662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/>
              <a:t>ТЫСЯЧ СОБСТВЕННИКОВ ПОМЕЩЕНИЙ перешли в 2017 году</a:t>
            </a:r>
            <a:endParaRPr lang="ru-RU" sz="1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57663" y="1903409"/>
            <a:ext cx="2304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СОБИРАЕМОСТЬ СРЕДСТВ С ГРАЖДАН</a:t>
            </a:r>
            <a:br>
              <a:rPr lang="ru-RU" dirty="0" smtClean="0"/>
            </a:br>
            <a:r>
              <a:rPr lang="ru-RU" dirty="0" smtClean="0"/>
              <a:t>ЗА КОММУНАЛЬНЫЕ УСЛУГИ У РСО </a:t>
            </a:r>
            <a:endParaRPr lang="ru-RU" dirty="0"/>
          </a:p>
        </p:txBody>
      </p:sp>
      <p:sp>
        <p:nvSpPr>
          <p:cNvPr id="28" name="Стрелка вправо 27"/>
          <p:cNvSpPr/>
          <p:nvPr/>
        </p:nvSpPr>
        <p:spPr>
          <a:xfrm rot="16200000">
            <a:off x="4933225" y="2287100"/>
            <a:ext cx="745064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701061" y="2729448"/>
            <a:ext cx="5228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/>
              <a:t>79 % </a:t>
            </a: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5" y="1874220"/>
            <a:ext cx="668867" cy="668867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5866803" y="2729447"/>
            <a:ext cx="4876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/>
              <a:t>95% 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3031108" y="2985878"/>
            <a:ext cx="4859825" cy="2831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трелка вправо 34"/>
          <p:cNvSpPr/>
          <p:nvPr/>
        </p:nvSpPr>
        <p:spPr>
          <a:xfrm rot="16200000">
            <a:off x="5925800" y="2088134"/>
            <a:ext cx="1142998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5059444" y="3018528"/>
            <a:ext cx="4475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dirty="0" smtClean="0"/>
              <a:t>2016</a:t>
            </a:r>
            <a:endParaRPr lang="ru-RU" sz="1000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6273519" y="2985878"/>
            <a:ext cx="4475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dirty="0" smtClean="0"/>
              <a:t>2017</a:t>
            </a:r>
            <a:endParaRPr lang="ru-RU" sz="10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195530" y="3373729"/>
            <a:ext cx="23042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ЗАДОЛЖЕННОСТЬ </a:t>
            </a:r>
            <a:br>
              <a:rPr lang="ru-RU" dirty="0" smtClean="0"/>
            </a:br>
            <a:r>
              <a:rPr lang="ru-RU" dirty="0" smtClean="0"/>
              <a:t>ЗА ТЕПЛОВУЮ ЭНЕРГИЮ У УК, ТСЖ ПЕРЕД РСО</a:t>
            </a:r>
            <a:endParaRPr lang="ru-RU" dirty="0"/>
          </a:p>
        </p:txBody>
      </p:sp>
      <p:sp>
        <p:nvSpPr>
          <p:cNvPr id="43" name="Стрелка вправо 42"/>
          <p:cNvSpPr/>
          <p:nvPr/>
        </p:nvSpPr>
        <p:spPr>
          <a:xfrm rot="16200000" flipH="1">
            <a:off x="4880718" y="3636088"/>
            <a:ext cx="925816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965944" y="3483971"/>
            <a:ext cx="12239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200" b="1" dirty="0" smtClean="0"/>
              <a:t>8, 6 млрд. руб.</a:t>
            </a:r>
            <a:endParaRPr lang="ru-RU" sz="1200" dirty="0"/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54" y="3386033"/>
            <a:ext cx="796736" cy="657539"/>
          </a:xfrm>
          <a:prstGeom prst="rect">
            <a:avLst/>
          </a:prstGeom>
        </p:spPr>
      </p:pic>
      <p:sp>
        <p:nvSpPr>
          <p:cNvPr id="46" name="Прямоугольник 45"/>
          <p:cNvSpPr/>
          <p:nvPr/>
        </p:nvSpPr>
        <p:spPr>
          <a:xfrm>
            <a:off x="5635104" y="3516687"/>
            <a:ext cx="5709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/>
              <a:t>- 21% </a:t>
            </a:r>
            <a:endParaRPr lang="ru-RU" sz="1200" b="1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H="1">
            <a:off x="4034676" y="3516687"/>
            <a:ext cx="3814113" cy="0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Стрелка вправо 47"/>
          <p:cNvSpPr/>
          <p:nvPr/>
        </p:nvSpPr>
        <p:spPr>
          <a:xfrm rot="16200000" flipH="1">
            <a:off x="6199261" y="3509089"/>
            <a:ext cx="671814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81978" y="3261241"/>
            <a:ext cx="4475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dirty="0" smtClean="0"/>
              <a:t>2016</a:t>
            </a:r>
            <a:endParaRPr lang="ru-RU" sz="10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6291986" y="3261241"/>
            <a:ext cx="4475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dirty="0" smtClean="0"/>
              <a:t>2017</a:t>
            </a:r>
            <a:endParaRPr lang="ru-RU" sz="1000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2176126" y="4754258"/>
            <a:ext cx="228580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ЗАДОЛЖЕННОСТЬ</a:t>
            </a:r>
          </a:p>
          <a:p>
            <a:r>
              <a:rPr lang="ru-RU" dirty="0" smtClean="0"/>
              <a:t>ЗА ПОТРЕБЛЕННЫЕ ТОПЛИВНО-ЭНЕРГЕТИЧЕСКИЕ РЕСУРСЫ </a:t>
            </a:r>
          </a:p>
          <a:p>
            <a:r>
              <a:rPr lang="ru-RU" dirty="0" smtClean="0"/>
              <a:t>(природный газ, электроэнергия)</a:t>
            </a:r>
            <a:endParaRPr lang="ru-RU" dirty="0"/>
          </a:p>
        </p:txBody>
      </p:sp>
      <p:sp>
        <p:nvSpPr>
          <p:cNvPr id="62" name="Стрелка вправо 61"/>
          <p:cNvSpPr/>
          <p:nvPr/>
        </p:nvSpPr>
        <p:spPr>
          <a:xfrm rot="16200000" flipH="1">
            <a:off x="4861315" y="5016617"/>
            <a:ext cx="925816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4335568" y="4864500"/>
            <a:ext cx="834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/>
              <a:t>Прирост</a:t>
            </a:r>
          </a:p>
          <a:p>
            <a:pPr algn="ctr"/>
            <a:r>
              <a:rPr lang="ru-RU" sz="1200" b="1" dirty="0" smtClean="0"/>
              <a:t>27%</a:t>
            </a:r>
            <a:endParaRPr lang="ru-RU" sz="1200" b="1" dirty="0"/>
          </a:p>
        </p:txBody>
      </p:sp>
      <p:pic>
        <p:nvPicPr>
          <p:cNvPr id="64" name="Рисунок 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32" y="4766562"/>
            <a:ext cx="614974" cy="657539"/>
          </a:xfrm>
          <a:prstGeom prst="rect">
            <a:avLst/>
          </a:prstGeom>
        </p:spPr>
      </p:pic>
      <p:sp>
        <p:nvSpPr>
          <p:cNvPr id="65" name="Прямоугольник 64"/>
          <p:cNvSpPr/>
          <p:nvPr/>
        </p:nvSpPr>
        <p:spPr>
          <a:xfrm>
            <a:off x="5572081" y="4864499"/>
            <a:ext cx="7393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200" b="1" dirty="0" smtClean="0"/>
              <a:t>Прирост</a:t>
            </a:r>
          </a:p>
          <a:p>
            <a:pPr algn="ctr"/>
            <a:r>
              <a:rPr lang="ru-RU" sz="1200" b="1" dirty="0" smtClean="0"/>
              <a:t>16%</a:t>
            </a:r>
            <a:endParaRPr lang="ru-RU" sz="1200" b="1" dirty="0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 flipH="1">
            <a:off x="4095285" y="4879956"/>
            <a:ext cx="3814113" cy="0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Стрелка вправо 66"/>
          <p:cNvSpPr/>
          <p:nvPr/>
        </p:nvSpPr>
        <p:spPr>
          <a:xfrm rot="16200000" flipH="1">
            <a:off x="6179858" y="4889618"/>
            <a:ext cx="671814" cy="658147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5077908" y="4581970"/>
            <a:ext cx="4475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dirty="0" smtClean="0"/>
              <a:t>2016</a:t>
            </a:r>
            <a:endParaRPr lang="ru-RU" sz="1000" dirty="0"/>
          </a:p>
        </p:txBody>
      </p:sp>
      <p:sp>
        <p:nvSpPr>
          <p:cNvPr id="69" name="Прямоугольник 68"/>
          <p:cNvSpPr/>
          <p:nvPr/>
        </p:nvSpPr>
        <p:spPr>
          <a:xfrm>
            <a:off x="6273519" y="4610501"/>
            <a:ext cx="44755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000" dirty="0" smtClean="0"/>
              <a:t>2017</a:t>
            </a:r>
            <a:endParaRPr lang="ru-RU" sz="1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880698" y="6420458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8</a:t>
            </a:fld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92132" y="3516686"/>
            <a:ext cx="11728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 smtClean="0"/>
              <a:t>6,8 млрд. </a:t>
            </a:r>
            <a:r>
              <a:rPr lang="ru-RU" sz="1200" b="1" dirty="0"/>
              <a:t>руб.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03079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1354666" y="517396"/>
            <a:ext cx="778933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ПРИВЛЕЧЕНИЕ К АДМИНИСТРАТИВНОЙ ОТВЕТСТВЕННОСТИ ДОЛЖНОСТНЫХ ЛИЦ УПРАВЛЯЮЩИХ КОМПАНИЙ</a:t>
            </a:r>
            <a:endParaRPr lang="ru-RU" sz="2000" dirty="0"/>
          </a:p>
        </p:txBody>
      </p:sp>
      <p:sp>
        <p:nvSpPr>
          <p:cNvPr id="23" name="Овал 22"/>
          <p:cNvSpPr/>
          <p:nvPr/>
        </p:nvSpPr>
        <p:spPr>
          <a:xfrm>
            <a:off x="838201" y="1650252"/>
            <a:ext cx="1399880" cy="1350123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2017 ГОД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78144" y="1986060"/>
            <a:ext cx="20997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В ОТНОШЕНИИ ДОЛЖНОСТНЫХ ЛИЦ ВОЗБУЖДЕНО</a:t>
            </a:r>
            <a:endParaRPr lang="ru-RU" sz="16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5728406" y="2063004"/>
            <a:ext cx="1138488" cy="584775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218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57369" y="2071350"/>
            <a:ext cx="22009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АДМИНИСТРАТИВНЫХ ДЕЛ</a:t>
            </a:r>
            <a:endParaRPr lang="ru-RU" sz="1600" b="1" dirty="0"/>
          </a:p>
        </p:txBody>
      </p:sp>
      <p:sp>
        <p:nvSpPr>
          <p:cNvPr id="28" name="Стрелка вправо 27"/>
          <p:cNvSpPr/>
          <p:nvPr/>
        </p:nvSpPr>
        <p:spPr>
          <a:xfrm>
            <a:off x="5059841" y="2027994"/>
            <a:ext cx="619743" cy="65479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685149" y="6344476"/>
            <a:ext cx="2057400" cy="365125"/>
          </a:xfrm>
        </p:spPr>
        <p:txBody>
          <a:bodyPr/>
          <a:lstStyle/>
          <a:p>
            <a:fld id="{B3C7156D-9EBA-490F-9F8E-280A1069CF8E}" type="slidenum">
              <a:rPr lang="ru-RU" smtClean="0">
                <a:solidFill>
                  <a:schemeClr val="tx1"/>
                </a:solidFill>
              </a:rPr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64116" y="5293116"/>
            <a:ext cx="59210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Дисквалификация </a:t>
            </a:r>
            <a:r>
              <a:rPr lang="ru-RU" sz="2400" b="1" dirty="0"/>
              <a:t>должностного лица 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2358401" y="3562487"/>
            <a:ext cx="619743" cy="65479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38201" y="3214824"/>
            <a:ext cx="1399880" cy="1350123"/>
          </a:xfrm>
          <a:prstGeom prst="ellipse">
            <a:avLst/>
          </a:prstGeom>
          <a:solidFill>
            <a:srgbClr val="FFC000"/>
          </a:solidFill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1 кв. 2018 ГОД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2978144" y="3474386"/>
            <a:ext cx="20997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В ОТНОШЕНИИ ДОЛЖНОСТНЫХ ЛИЦ ВОЗБУЖДЕНО</a:t>
            </a:r>
            <a:endParaRPr lang="ru-RU" sz="1600" b="1" dirty="0"/>
          </a:p>
        </p:txBody>
      </p:sp>
      <p:sp>
        <p:nvSpPr>
          <p:cNvPr id="29" name="Стрелка вправо 28"/>
          <p:cNvSpPr/>
          <p:nvPr/>
        </p:nvSpPr>
        <p:spPr>
          <a:xfrm>
            <a:off x="5108663" y="3562485"/>
            <a:ext cx="619743" cy="65479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728406" y="3562485"/>
            <a:ext cx="1138488" cy="584775"/>
          </a:xfrm>
          <a:prstGeom prst="rect">
            <a:avLst/>
          </a:prstGeom>
          <a:solidFill>
            <a:srgbClr val="FF99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113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943094" y="3562314"/>
            <a:ext cx="22009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АДМИНИСТРАТИВНЫХ ДЕЛ</a:t>
            </a:r>
            <a:endParaRPr lang="ru-RU" sz="1600" b="1" dirty="0"/>
          </a:p>
        </p:txBody>
      </p:sp>
      <p:sp>
        <p:nvSpPr>
          <p:cNvPr id="32" name="Стрелка вправо 31"/>
          <p:cNvSpPr/>
          <p:nvPr/>
        </p:nvSpPr>
        <p:spPr>
          <a:xfrm>
            <a:off x="2358401" y="2063004"/>
            <a:ext cx="619743" cy="654796"/>
          </a:xfrm>
          <a:prstGeom prst="rightArrow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9423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3208</TotalTime>
  <Words>653</Words>
  <Application>Microsoft Office PowerPoint</Application>
  <PresentationFormat>Экран (4:3)</PresentationFormat>
  <Paragraphs>167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КОНТРОЛЬ  В СФЕРЕ УПРАВЛЕНИЯ ЖИЛИЩНЫМ ФОНДОМ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Струнина Елена Александровна</dc:creator>
  <cp:lastModifiedBy>Пользователь Windows</cp:lastModifiedBy>
  <cp:revision>323</cp:revision>
  <cp:lastPrinted>2018-04-15T07:57:17Z</cp:lastPrinted>
  <dcterms:created xsi:type="dcterms:W3CDTF">2017-06-19T10:09:36Z</dcterms:created>
  <dcterms:modified xsi:type="dcterms:W3CDTF">2018-04-16T13:42:25Z</dcterms:modified>
</cp:coreProperties>
</file>